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package" ContentType="application/vnd.openxmlformats-officedocument.package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876" r:id="rId2"/>
    <p:sldMasterId id="2147483889" r:id="rId3"/>
    <p:sldMasterId id="2147484486" r:id="rId4"/>
  </p:sldMasterIdLst>
  <p:handoutMasterIdLst>
    <p:handoutMasterId r:id="rId46"/>
  </p:handoutMasterIdLst>
  <p:sldIdLst>
    <p:sldId id="256" r:id="rId5"/>
    <p:sldId id="257" r:id="rId6"/>
    <p:sldId id="258" r:id="rId7"/>
    <p:sldId id="259" r:id="rId8"/>
    <p:sldId id="280" r:id="rId9"/>
    <p:sldId id="260" r:id="rId10"/>
    <p:sldId id="299" r:id="rId11"/>
    <p:sldId id="261" r:id="rId12"/>
    <p:sldId id="292" r:id="rId13"/>
    <p:sldId id="263" r:id="rId14"/>
    <p:sldId id="262" r:id="rId15"/>
    <p:sldId id="265" r:id="rId16"/>
    <p:sldId id="266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267" r:id="rId33"/>
    <p:sldId id="268" r:id="rId34"/>
    <p:sldId id="281" r:id="rId35"/>
    <p:sldId id="282" r:id="rId36"/>
    <p:sldId id="295" r:id="rId37"/>
    <p:sldId id="269" r:id="rId38"/>
    <p:sldId id="270" r:id="rId39"/>
    <p:sldId id="271" r:id="rId40"/>
    <p:sldId id="286" r:id="rId41"/>
    <p:sldId id="288" r:id="rId42"/>
    <p:sldId id="289" r:id="rId43"/>
    <p:sldId id="317" r:id="rId44"/>
    <p:sldId id="284" r:id="rId45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11190726159230097"/>
                  <c:y val="6.84379284678967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2036550986682162E-2"/>
                  <c:y val="-0.183980491244564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304947992612034"/>
                  <c:y val="-5.436263564069416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869689899873627E-3"/>
                  <c:y val="-4.2703607944529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9987362690774766E-3"/>
                  <c:y val="-2.365691228894895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048264800233304E-2"/>
                  <c:y val="-2.88083206017158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198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 10 лет</c:v>
                </c:pt>
                <c:pt idx="1">
                  <c:v>11- 20 лет</c:v>
                </c:pt>
                <c:pt idx="2">
                  <c:v>более 20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19</c:v>
                </c:pt>
                <c:pt idx="2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2">
          <a:noFill/>
        </a:ln>
      </c:spPr>
    </c:plotArea>
    <c:legend>
      <c:legendPos val="r"/>
      <c:layout>
        <c:manualLayout>
          <c:xMode val="edge"/>
          <c:yMode val="edge"/>
          <c:x val="0.68495513783320439"/>
          <c:y val="0.62055748618014928"/>
          <c:w val="0.30578562650766916"/>
          <c:h val="0.353001852422078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191349386289081E-2"/>
          <c:y val="3.4439521489680755E-2"/>
          <c:w val="0.61772707635736979"/>
          <c:h val="0.872194271141854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1.3053913834668498E-2"/>
                  <c:y val="-4.5595379370092066E-2"/>
                </c:manualLayout>
              </c:layout>
              <c:tx>
                <c:rich>
                  <a:bodyPr/>
                  <a:lstStyle/>
                  <a:p>
                    <a:r>
                      <a:rPr lang="ru-RU" sz="3200" dirty="0" smtClean="0"/>
                      <a:t>30</a:t>
                    </a:r>
                    <a:endParaRPr lang="en-US" sz="32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542746523300685E-2"/>
                  <c:y val="3.22015447320271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155412731239212E-3"/>
                  <c:y val="-7.38686993243205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494456455365612E-2"/>
                  <c:y val="-7.658348068687261E-2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/>
                      <a:t>4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соответствие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34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5004956949188686"/>
          <c:y val="0.56224387935114672"/>
          <c:w val="0.31582240293357822"/>
          <c:h val="0.43110644980852808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70636627117609"/>
          <c:y val="3.9977039588193902E-2"/>
          <c:w val="0.41623741809872677"/>
          <c:h val="0.867197718771988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наладка станков в металлообработке</c:v>
                </c:pt>
                <c:pt idx="1">
                  <c:v>инф. и комп. технологии</c:v>
                </c:pt>
                <c:pt idx="2">
                  <c:v>медицинские</c:v>
                </c:pt>
                <c:pt idx="3">
                  <c:v>гостиничный сервис</c:v>
                </c:pt>
                <c:pt idx="4">
                  <c:v>технологии производства</c:v>
                </c:pt>
                <c:pt idx="5">
                  <c:v>экономика и бухучет</c:v>
                </c:pt>
                <c:pt idx="6">
                  <c:v>аграрные</c:v>
                </c:pt>
                <c:pt idx="7">
                  <c:v>адаптивная физкультура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22.2</c:v>
                </c:pt>
                <c:pt idx="1">
                  <c:v>13.9</c:v>
                </c:pt>
                <c:pt idx="2">
                  <c:v>11.1</c:v>
                </c:pt>
                <c:pt idx="3">
                  <c:v>8.3000000000000007</c:v>
                </c:pt>
                <c:pt idx="4">
                  <c:v>5.6</c:v>
                </c:pt>
                <c:pt idx="5">
                  <c:v>2.8</c:v>
                </c:pt>
                <c:pt idx="6">
                  <c:v>2.8</c:v>
                </c:pt>
                <c:pt idx="7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4129920"/>
        <c:axId val="324131456"/>
      </c:barChart>
      <c:catAx>
        <c:axId val="3241299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4131456"/>
        <c:crosses val="autoZero"/>
        <c:auto val="1"/>
        <c:lblAlgn val="ctr"/>
        <c:lblOffset val="100"/>
        <c:noMultiLvlLbl val="0"/>
      </c:catAx>
      <c:valAx>
        <c:axId val="3241314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24129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31A295-5FDF-4D53-83D5-8074ACAA24D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A6FFD1C5-51E1-41F5-A744-6CD056CF8F0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ПМПк</a:t>
          </a:r>
        </a:p>
      </dgm:t>
    </dgm:pt>
    <dgm:pt modelId="{46020380-E46C-462B-8477-2216FA9B8947}" type="parTrans" cxnId="{581964D8-7593-428C-A470-F9E14F3EEB13}">
      <dgm:prSet/>
      <dgm:spPr/>
    </dgm:pt>
    <dgm:pt modelId="{49A41F88-1247-4616-8304-C601D386B274}" type="sibTrans" cxnId="{581964D8-7593-428C-A470-F9E14F3EEB13}">
      <dgm:prSet/>
      <dgm:spPr/>
    </dgm:pt>
    <dgm:pt modelId="{465266A7-474F-4DA2-8FA1-A3DC37DD98D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учитель</a:t>
          </a:r>
        </a:p>
      </dgm:t>
    </dgm:pt>
    <dgm:pt modelId="{2D4CB79A-1D48-4251-ADF0-8B3D3E011B75}" type="parTrans" cxnId="{273BC25A-45C3-4EEA-A912-FA7BBFDF251B}">
      <dgm:prSet/>
      <dgm:spPr/>
      <dgm:t>
        <a:bodyPr/>
        <a:lstStyle/>
        <a:p>
          <a:endParaRPr lang="ru-RU"/>
        </a:p>
      </dgm:t>
    </dgm:pt>
    <dgm:pt modelId="{EF97E29C-5EBA-4DCA-A10F-62F49D6B2A9C}" type="sibTrans" cxnId="{273BC25A-45C3-4EEA-A912-FA7BBFDF251B}">
      <dgm:prSet/>
      <dgm:spPr/>
    </dgm:pt>
    <dgm:pt modelId="{DC3E8862-80D4-48D9-8E1F-0BC25E27E27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воспитатель</a:t>
          </a:r>
        </a:p>
      </dgm:t>
    </dgm:pt>
    <dgm:pt modelId="{0319C051-04D3-49B5-8F3E-C1D6AE4AE5B4}" type="parTrans" cxnId="{FCC8DA8A-7BC9-4F14-8449-5FC5298AF3D4}">
      <dgm:prSet/>
      <dgm:spPr/>
      <dgm:t>
        <a:bodyPr/>
        <a:lstStyle/>
        <a:p>
          <a:endParaRPr lang="ru-RU"/>
        </a:p>
      </dgm:t>
    </dgm:pt>
    <dgm:pt modelId="{A6829841-E039-44FD-9CE6-4885D7ABF7CF}" type="sibTrans" cxnId="{FCC8DA8A-7BC9-4F14-8449-5FC5298AF3D4}">
      <dgm:prSet/>
      <dgm:spPr/>
    </dgm:pt>
    <dgm:pt modelId="{7DD63249-E788-492F-9C63-DF823FB54ED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психолог</a:t>
          </a:r>
        </a:p>
      </dgm:t>
    </dgm:pt>
    <dgm:pt modelId="{295CA927-838C-47D4-A187-56C0E0AC8F14}" type="parTrans" cxnId="{19F063AB-3A2A-4D72-A077-2D5931EBEA19}">
      <dgm:prSet/>
      <dgm:spPr/>
      <dgm:t>
        <a:bodyPr/>
        <a:lstStyle/>
        <a:p>
          <a:endParaRPr lang="ru-RU"/>
        </a:p>
      </dgm:t>
    </dgm:pt>
    <dgm:pt modelId="{BD2B51F7-8561-4097-A057-580A95860EB8}" type="sibTrans" cxnId="{19F063AB-3A2A-4D72-A077-2D5931EBEA19}">
      <dgm:prSet/>
      <dgm:spPr/>
    </dgm:pt>
    <dgm:pt modelId="{74FD6909-A4BF-49F8-90F7-03969D83642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Учитель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по РСВ и ОП</a:t>
          </a:r>
        </a:p>
      </dgm:t>
    </dgm:pt>
    <dgm:pt modelId="{E5EABBDD-93DD-4398-8C87-B8D945F6C34A}" type="parTrans" cxnId="{A20FF5F7-0B3B-4107-B0D1-B9EBFFF07159}">
      <dgm:prSet/>
      <dgm:spPr/>
      <dgm:t>
        <a:bodyPr/>
        <a:lstStyle/>
        <a:p>
          <a:endParaRPr lang="ru-RU"/>
        </a:p>
      </dgm:t>
    </dgm:pt>
    <dgm:pt modelId="{5B9EDC83-231E-4254-88AA-DD05D29EAF51}" type="sibTrans" cxnId="{A20FF5F7-0B3B-4107-B0D1-B9EBFFF07159}">
      <dgm:prSet/>
      <dgm:spPr/>
    </dgm:pt>
    <dgm:pt modelId="{DDE6A576-0E1C-45CD-B643-EF78FD508FD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Соц. педагог</a:t>
          </a:r>
        </a:p>
      </dgm:t>
    </dgm:pt>
    <dgm:pt modelId="{B7C5B8B3-1893-4ED8-A43D-3BD1CAE76B21}" type="parTrans" cxnId="{D93E3153-9CBA-4D6E-B2AB-491B6BEF4BFB}">
      <dgm:prSet/>
      <dgm:spPr/>
      <dgm:t>
        <a:bodyPr/>
        <a:lstStyle/>
        <a:p>
          <a:endParaRPr lang="ru-RU"/>
        </a:p>
      </dgm:t>
    </dgm:pt>
    <dgm:pt modelId="{D2531608-558C-4576-B529-5B32896BCA21}" type="sibTrans" cxnId="{D93E3153-9CBA-4D6E-B2AB-491B6BEF4BFB}">
      <dgm:prSet/>
      <dgm:spPr/>
    </dgm:pt>
    <dgm:pt modelId="{B90C76AF-518E-42CE-8E82-BA00FB9A396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врач</a:t>
          </a:r>
        </a:p>
      </dgm:t>
    </dgm:pt>
    <dgm:pt modelId="{DDBD838A-8AC7-4577-85EA-59ABF8D66DA7}" type="parTrans" cxnId="{ED64CAC6-0FC0-4615-8C22-67A83ED014C9}">
      <dgm:prSet/>
      <dgm:spPr/>
      <dgm:t>
        <a:bodyPr/>
        <a:lstStyle/>
        <a:p>
          <a:endParaRPr lang="ru-RU"/>
        </a:p>
      </dgm:t>
    </dgm:pt>
    <dgm:pt modelId="{BD643DC2-B906-49A2-A547-76CE83788E0E}" type="sibTrans" cxnId="{ED64CAC6-0FC0-4615-8C22-67A83ED014C9}">
      <dgm:prSet/>
      <dgm:spPr/>
    </dgm:pt>
    <dgm:pt modelId="{724586B9-2438-4C1E-B766-A3F39CD503C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переводчик</a:t>
          </a:r>
        </a:p>
      </dgm:t>
    </dgm:pt>
    <dgm:pt modelId="{807011F1-2EAC-4834-B4E6-98033EB67395}" type="parTrans" cxnId="{420388CB-9686-45BF-8538-9A8FC9C34370}">
      <dgm:prSet/>
      <dgm:spPr/>
      <dgm:t>
        <a:bodyPr/>
        <a:lstStyle/>
        <a:p>
          <a:endParaRPr lang="ru-RU"/>
        </a:p>
      </dgm:t>
    </dgm:pt>
    <dgm:pt modelId="{EBF15A12-A40B-4A20-8AB5-F69B664182BF}" type="sibTrans" cxnId="{420388CB-9686-45BF-8538-9A8FC9C34370}">
      <dgm:prSet/>
      <dgm:spPr/>
    </dgm:pt>
    <dgm:pt modelId="{F7469CFA-7200-4581-805C-1A205ED71A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Зам.директора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по УВР и ВР</a:t>
          </a:r>
        </a:p>
      </dgm:t>
    </dgm:pt>
    <dgm:pt modelId="{13A5F91F-D55B-4AAF-B571-5BAC27138BE9}" type="parTrans" cxnId="{A5D5E8C8-C0EC-4078-BEE9-490508EDBC5D}">
      <dgm:prSet/>
      <dgm:spPr/>
      <dgm:t>
        <a:bodyPr/>
        <a:lstStyle/>
        <a:p>
          <a:endParaRPr lang="ru-RU"/>
        </a:p>
      </dgm:t>
    </dgm:pt>
    <dgm:pt modelId="{BBD4CA62-AFB6-4465-8864-F39E9F5F0373}" type="sibTrans" cxnId="{A5D5E8C8-C0EC-4078-BEE9-490508EDBC5D}">
      <dgm:prSet/>
      <dgm:spPr/>
    </dgm:pt>
    <dgm:pt modelId="{FF7AD686-4B47-4B57-93F4-9A434854B8F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Председатель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ПМПк</a:t>
          </a:r>
        </a:p>
      </dgm:t>
    </dgm:pt>
    <dgm:pt modelId="{E49B10CA-CC11-4163-AE40-E4F7D59669E5}" type="parTrans" cxnId="{0986D595-1AD1-4DEC-B2E9-F6E5A6881C3F}">
      <dgm:prSet/>
      <dgm:spPr/>
      <dgm:t>
        <a:bodyPr/>
        <a:lstStyle/>
        <a:p>
          <a:endParaRPr lang="ru-RU"/>
        </a:p>
      </dgm:t>
    </dgm:pt>
    <dgm:pt modelId="{23D3717B-FD1C-4B90-9550-B68BE7EB659D}" type="sibTrans" cxnId="{0986D595-1AD1-4DEC-B2E9-F6E5A6881C3F}">
      <dgm:prSet/>
      <dgm:spPr/>
    </dgm:pt>
    <dgm:pt modelId="{DED3A425-4AFF-4334-B0B3-864ECF1C9905}" type="pres">
      <dgm:prSet presAssocID="{C331A295-5FDF-4D53-83D5-8074ACAA24D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E8D2A7-BA4A-44FA-87DD-6B7584F65B04}" type="pres">
      <dgm:prSet presAssocID="{A6FFD1C5-51E1-41F5-A744-6CD056CF8F0A}" presName="centerShape" presStyleLbl="node0" presStyleIdx="0" presStyleCnt="1"/>
      <dgm:spPr/>
      <dgm:t>
        <a:bodyPr/>
        <a:lstStyle/>
        <a:p>
          <a:endParaRPr lang="ru-RU"/>
        </a:p>
      </dgm:t>
    </dgm:pt>
    <dgm:pt modelId="{8611C8CC-B2AA-45AD-BA77-00B380EC8BAA}" type="pres">
      <dgm:prSet presAssocID="{2D4CB79A-1D48-4251-ADF0-8B3D3E011B75}" presName="Name9" presStyleLbl="parChTrans1D2" presStyleIdx="0" presStyleCnt="9"/>
      <dgm:spPr/>
      <dgm:t>
        <a:bodyPr/>
        <a:lstStyle/>
        <a:p>
          <a:endParaRPr lang="ru-RU"/>
        </a:p>
      </dgm:t>
    </dgm:pt>
    <dgm:pt modelId="{C1CD19AF-317D-4591-996C-E5F2A9E62669}" type="pres">
      <dgm:prSet presAssocID="{2D4CB79A-1D48-4251-ADF0-8B3D3E011B75}" presName="connTx" presStyleLbl="parChTrans1D2" presStyleIdx="0" presStyleCnt="9"/>
      <dgm:spPr/>
      <dgm:t>
        <a:bodyPr/>
        <a:lstStyle/>
        <a:p>
          <a:endParaRPr lang="ru-RU"/>
        </a:p>
      </dgm:t>
    </dgm:pt>
    <dgm:pt modelId="{374CEBE9-EFD2-4ED3-AD4D-E1A75484ADE7}" type="pres">
      <dgm:prSet presAssocID="{465266A7-474F-4DA2-8FA1-A3DC37DD98D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5762D-D9AB-425E-9AE7-FCE5B869C250}" type="pres">
      <dgm:prSet presAssocID="{0319C051-04D3-49B5-8F3E-C1D6AE4AE5B4}" presName="Name9" presStyleLbl="parChTrans1D2" presStyleIdx="1" presStyleCnt="9"/>
      <dgm:spPr/>
      <dgm:t>
        <a:bodyPr/>
        <a:lstStyle/>
        <a:p>
          <a:endParaRPr lang="ru-RU"/>
        </a:p>
      </dgm:t>
    </dgm:pt>
    <dgm:pt modelId="{E6624703-FF43-4D87-9E36-05B37B97C6E0}" type="pres">
      <dgm:prSet presAssocID="{0319C051-04D3-49B5-8F3E-C1D6AE4AE5B4}" presName="connTx" presStyleLbl="parChTrans1D2" presStyleIdx="1" presStyleCnt="9"/>
      <dgm:spPr/>
      <dgm:t>
        <a:bodyPr/>
        <a:lstStyle/>
        <a:p>
          <a:endParaRPr lang="ru-RU"/>
        </a:p>
      </dgm:t>
    </dgm:pt>
    <dgm:pt modelId="{958C61D2-34B5-494F-A06F-9963C9674E38}" type="pres">
      <dgm:prSet presAssocID="{DC3E8862-80D4-48D9-8E1F-0BC25E27E27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D89D5-1945-4CEE-BB69-1BEF2E97F323}" type="pres">
      <dgm:prSet presAssocID="{295CA927-838C-47D4-A187-56C0E0AC8F14}" presName="Name9" presStyleLbl="parChTrans1D2" presStyleIdx="2" presStyleCnt="9"/>
      <dgm:spPr/>
      <dgm:t>
        <a:bodyPr/>
        <a:lstStyle/>
        <a:p>
          <a:endParaRPr lang="ru-RU"/>
        </a:p>
      </dgm:t>
    </dgm:pt>
    <dgm:pt modelId="{AC0BB1BD-B6E0-44CC-B03E-5031D4E31FB8}" type="pres">
      <dgm:prSet presAssocID="{295CA927-838C-47D4-A187-56C0E0AC8F14}" presName="connTx" presStyleLbl="parChTrans1D2" presStyleIdx="2" presStyleCnt="9"/>
      <dgm:spPr/>
      <dgm:t>
        <a:bodyPr/>
        <a:lstStyle/>
        <a:p>
          <a:endParaRPr lang="ru-RU"/>
        </a:p>
      </dgm:t>
    </dgm:pt>
    <dgm:pt modelId="{A855255E-EFA9-4BAA-A268-DD0028844C03}" type="pres">
      <dgm:prSet presAssocID="{7DD63249-E788-492F-9C63-DF823FB54ED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CDBF1-EB0D-4C3E-925E-96489EE6AAE2}" type="pres">
      <dgm:prSet presAssocID="{E5EABBDD-93DD-4398-8C87-B8D945F6C34A}" presName="Name9" presStyleLbl="parChTrans1D2" presStyleIdx="3" presStyleCnt="9"/>
      <dgm:spPr/>
      <dgm:t>
        <a:bodyPr/>
        <a:lstStyle/>
        <a:p>
          <a:endParaRPr lang="ru-RU"/>
        </a:p>
      </dgm:t>
    </dgm:pt>
    <dgm:pt modelId="{36CB0025-2F88-4452-BB98-280202D69347}" type="pres">
      <dgm:prSet presAssocID="{E5EABBDD-93DD-4398-8C87-B8D945F6C34A}" presName="connTx" presStyleLbl="parChTrans1D2" presStyleIdx="3" presStyleCnt="9"/>
      <dgm:spPr/>
      <dgm:t>
        <a:bodyPr/>
        <a:lstStyle/>
        <a:p>
          <a:endParaRPr lang="ru-RU"/>
        </a:p>
      </dgm:t>
    </dgm:pt>
    <dgm:pt modelId="{99F156A2-8FD2-4B5C-B859-86802D4A8FC2}" type="pres">
      <dgm:prSet presAssocID="{74FD6909-A4BF-49F8-90F7-03969D836427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8CF03B-E3EE-40F1-BBC6-E78874AAEC3F}" type="pres">
      <dgm:prSet presAssocID="{B7C5B8B3-1893-4ED8-A43D-3BD1CAE76B21}" presName="Name9" presStyleLbl="parChTrans1D2" presStyleIdx="4" presStyleCnt="9"/>
      <dgm:spPr/>
      <dgm:t>
        <a:bodyPr/>
        <a:lstStyle/>
        <a:p>
          <a:endParaRPr lang="ru-RU"/>
        </a:p>
      </dgm:t>
    </dgm:pt>
    <dgm:pt modelId="{5BEEC65F-29E2-41F6-AABA-B384B9AA6430}" type="pres">
      <dgm:prSet presAssocID="{B7C5B8B3-1893-4ED8-A43D-3BD1CAE76B21}" presName="connTx" presStyleLbl="parChTrans1D2" presStyleIdx="4" presStyleCnt="9"/>
      <dgm:spPr/>
      <dgm:t>
        <a:bodyPr/>
        <a:lstStyle/>
        <a:p>
          <a:endParaRPr lang="ru-RU"/>
        </a:p>
      </dgm:t>
    </dgm:pt>
    <dgm:pt modelId="{B948E6A3-F5CC-4581-AD99-9AB1F65018B2}" type="pres">
      <dgm:prSet presAssocID="{DDE6A576-0E1C-45CD-B643-EF78FD508FD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1CB4C-AF58-4B40-9B5A-114A5EB6E0B8}" type="pres">
      <dgm:prSet presAssocID="{DDBD838A-8AC7-4577-85EA-59ABF8D66DA7}" presName="Name9" presStyleLbl="parChTrans1D2" presStyleIdx="5" presStyleCnt="9"/>
      <dgm:spPr/>
      <dgm:t>
        <a:bodyPr/>
        <a:lstStyle/>
        <a:p>
          <a:endParaRPr lang="ru-RU"/>
        </a:p>
      </dgm:t>
    </dgm:pt>
    <dgm:pt modelId="{8BADADCC-618D-4AE1-8A7C-81A677EE921A}" type="pres">
      <dgm:prSet presAssocID="{DDBD838A-8AC7-4577-85EA-59ABF8D66DA7}" presName="connTx" presStyleLbl="parChTrans1D2" presStyleIdx="5" presStyleCnt="9"/>
      <dgm:spPr/>
      <dgm:t>
        <a:bodyPr/>
        <a:lstStyle/>
        <a:p>
          <a:endParaRPr lang="ru-RU"/>
        </a:p>
      </dgm:t>
    </dgm:pt>
    <dgm:pt modelId="{EB287A00-D61B-4466-AA04-7EAD16D702FD}" type="pres">
      <dgm:prSet presAssocID="{B90C76AF-518E-42CE-8E82-BA00FB9A396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61B74-3F51-4639-A12D-DC1F282495B2}" type="pres">
      <dgm:prSet presAssocID="{807011F1-2EAC-4834-B4E6-98033EB67395}" presName="Name9" presStyleLbl="parChTrans1D2" presStyleIdx="6" presStyleCnt="9"/>
      <dgm:spPr/>
      <dgm:t>
        <a:bodyPr/>
        <a:lstStyle/>
        <a:p>
          <a:endParaRPr lang="ru-RU"/>
        </a:p>
      </dgm:t>
    </dgm:pt>
    <dgm:pt modelId="{263A7B54-4299-49FD-B37E-AE4925537F64}" type="pres">
      <dgm:prSet presAssocID="{807011F1-2EAC-4834-B4E6-98033EB67395}" presName="connTx" presStyleLbl="parChTrans1D2" presStyleIdx="6" presStyleCnt="9"/>
      <dgm:spPr/>
      <dgm:t>
        <a:bodyPr/>
        <a:lstStyle/>
        <a:p>
          <a:endParaRPr lang="ru-RU"/>
        </a:p>
      </dgm:t>
    </dgm:pt>
    <dgm:pt modelId="{D24A7026-BA7F-4EB6-A2CE-25EC181F9C9B}" type="pres">
      <dgm:prSet presAssocID="{724586B9-2438-4C1E-B766-A3F39CD503C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1133A-4BCD-4EC3-92D6-826CF9055E62}" type="pres">
      <dgm:prSet presAssocID="{13A5F91F-D55B-4AAF-B571-5BAC27138BE9}" presName="Name9" presStyleLbl="parChTrans1D2" presStyleIdx="7" presStyleCnt="9"/>
      <dgm:spPr/>
      <dgm:t>
        <a:bodyPr/>
        <a:lstStyle/>
        <a:p>
          <a:endParaRPr lang="ru-RU"/>
        </a:p>
      </dgm:t>
    </dgm:pt>
    <dgm:pt modelId="{AEE88C09-5EC0-4E74-B95A-7335003736C1}" type="pres">
      <dgm:prSet presAssocID="{13A5F91F-D55B-4AAF-B571-5BAC27138BE9}" presName="connTx" presStyleLbl="parChTrans1D2" presStyleIdx="7" presStyleCnt="9"/>
      <dgm:spPr/>
      <dgm:t>
        <a:bodyPr/>
        <a:lstStyle/>
        <a:p>
          <a:endParaRPr lang="ru-RU"/>
        </a:p>
      </dgm:t>
    </dgm:pt>
    <dgm:pt modelId="{E1BF8E56-6492-4FBD-9EED-FEA6CF6B5E07}" type="pres">
      <dgm:prSet presAssocID="{F7469CFA-7200-4581-805C-1A205ED71AB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882E65-288E-4D05-BC7A-2C584DA6B345}" type="pres">
      <dgm:prSet presAssocID="{E49B10CA-CC11-4163-AE40-E4F7D59669E5}" presName="Name9" presStyleLbl="parChTrans1D2" presStyleIdx="8" presStyleCnt="9"/>
      <dgm:spPr/>
      <dgm:t>
        <a:bodyPr/>
        <a:lstStyle/>
        <a:p>
          <a:endParaRPr lang="ru-RU"/>
        </a:p>
      </dgm:t>
    </dgm:pt>
    <dgm:pt modelId="{42CECB03-220A-4AC7-93A9-0672870014A6}" type="pres">
      <dgm:prSet presAssocID="{E49B10CA-CC11-4163-AE40-E4F7D59669E5}" presName="connTx" presStyleLbl="parChTrans1D2" presStyleIdx="8" presStyleCnt="9"/>
      <dgm:spPr/>
      <dgm:t>
        <a:bodyPr/>
        <a:lstStyle/>
        <a:p>
          <a:endParaRPr lang="ru-RU"/>
        </a:p>
      </dgm:t>
    </dgm:pt>
    <dgm:pt modelId="{BE681596-5730-4EF9-AA8E-56ADF53A9A14}" type="pres">
      <dgm:prSet presAssocID="{FF7AD686-4B47-4B57-93F4-9A434854B8F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727535-F049-41F2-B9BC-030A8B30531B}" type="presOf" srcId="{807011F1-2EAC-4834-B4E6-98033EB67395}" destId="{9FE61B74-3F51-4639-A12D-DC1F282495B2}" srcOrd="0" destOrd="0" presId="urn:microsoft.com/office/officeart/2005/8/layout/radial1"/>
    <dgm:cxn modelId="{A0B8EF6F-5D50-4BA7-A58B-7C48DBAC5E65}" type="presOf" srcId="{B7C5B8B3-1893-4ED8-A43D-3BD1CAE76B21}" destId="{038CF03B-E3EE-40F1-BBC6-E78874AAEC3F}" srcOrd="0" destOrd="0" presId="urn:microsoft.com/office/officeart/2005/8/layout/radial1"/>
    <dgm:cxn modelId="{08488A46-FC17-42B3-B9BD-F4BDB8A160BA}" type="presOf" srcId="{DDE6A576-0E1C-45CD-B643-EF78FD508FDA}" destId="{B948E6A3-F5CC-4581-AD99-9AB1F65018B2}" srcOrd="0" destOrd="0" presId="urn:microsoft.com/office/officeart/2005/8/layout/radial1"/>
    <dgm:cxn modelId="{1C4CCB70-BC7F-449D-8B9B-4BEEE4164F1D}" type="presOf" srcId="{B7C5B8B3-1893-4ED8-A43D-3BD1CAE76B21}" destId="{5BEEC65F-29E2-41F6-AABA-B384B9AA6430}" srcOrd="1" destOrd="0" presId="urn:microsoft.com/office/officeart/2005/8/layout/radial1"/>
    <dgm:cxn modelId="{ED64CAC6-0FC0-4615-8C22-67A83ED014C9}" srcId="{A6FFD1C5-51E1-41F5-A744-6CD056CF8F0A}" destId="{B90C76AF-518E-42CE-8E82-BA00FB9A3963}" srcOrd="5" destOrd="0" parTransId="{DDBD838A-8AC7-4577-85EA-59ABF8D66DA7}" sibTransId="{BD643DC2-B906-49A2-A547-76CE83788E0E}"/>
    <dgm:cxn modelId="{85AD5007-766B-470F-A25D-DBB33BE2A08E}" type="presOf" srcId="{E5EABBDD-93DD-4398-8C87-B8D945F6C34A}" destId="{36CB0025-2F88-4452-BB98-280202D69347}" srcOrd="1" destOrd="0" presId="urn:microsoft.com/office/officeart/2005/8/layout/radial1"/>
    <dgm:cxn modelId="{A5D5E8C8-C0EC-4078-BEE9-490508EDBC5D}" srcId="{A6FFD1C5-51E1-41F5-A744-6CD056CF8F0A}" destId="{F7469CFA-7200-4581-805C-1A205ED71AB7}" srcOrd="7" destOrd="0" parTransId="{13A5F91F-D55B-4AAF-B571-5BAC27138BE9}" sibTransId="{BBD4CA62-AFB6-4465-8864-F39E9F5F0373}"/>
    <dgm:cxn modelId="{811A3E20-54B2-4CFC-B12D-465BB524B87B}" type="presOf" srcId="{C331A295-5FDF-4D53-83D5-8074ACAA24D2}" destId="{DED3A425-4AFF-4334-B0B3-864ECF1C9905}" srcOrd="0" destOrd="0" presId="urn:microsoft.com/office/officeart/2005/8/layout/radial1"/>
    <dgm:cxn modelId="{D93E3153-9CBA-4D6E-B2AB-491B6BEF4BFB}" srcId="{A6FFD1C5-51E1-41F5-A744-6CD056CF8F0A}" destId="{DDE6A576-0E1C-45CD-B643-EF78FD508FDA}" srcOrd="4" destOrd="0" parTransId="{B7C5B8B3-1893-4ED8-A43D-3BD1CAE76B21}" sibTransId="{D2531608-558C-4576-B529-5B32896BCA21}"/>
    <dgm:cxn modelId="{19F063AB-3A2A-4D72-A077-2D5931EBEA19}" srcId="{A6FFD1C5-51E1-41F5-A744-6CD056CF8F0A}" destId="{7DD63249-E788-492F-9C63-DF823FB54ED4}" srcOrd="2" destOrd="0" parTransId="{295CA927-838C-47D4-A187-56C0E0AC8F14}" sibTransId="{BD2B51F7-8561-4097-A057-580A95860EB8}"/>
    <dgm:cxn modelId="{D6FE1AB9-2FE2-4670-9335-D4FD74407DFA}" type="presOf" srcId="{13A5F91F-D55B-4AAF-B571-5BAC27138BE9}" destId="{D351133A-4BCD-4EC3-92D6-826CF9055E62}" srcOrd="0" destOrd="0" presId="urn:microsoft.com/office/officeart/2005/8/layout/radial1"/>
    <dgm:cxn modelId="{A20FF5F7-0B3B-4107-B0D1-B9EBFFF07159}" srcId="{A6FFD1C5-51E1-41F5-A744-6CD056CF8F0A}" destId="{74FD6909-A4BF-49F8-90F7-03969D836427}" srcOrd="3" destOrd="0" parTransId="{E5EABBDD-93DD-4398-8C87-B8D945F6C34A}" sibTransId="{5B9EDC83-231E-4254-88AA-DD05D29EAF51}"/>
    <dgm:cxn modelId="{DC6BD0F7-4D1F-4C1E-ADA1-BF4D3BC23CD5}" type="presOf" srcId="{295CA927-838C-47D4-A187-56C0E0AC8F14}" destId="{E14D89D5-1945-4CEE-BB69-1BEF2E97F323}" srcOrd="0" destOrd="0" presId="urn:microsoft.com/office/officeart/2005/8/layout/radial1"/>
    <dgm:cxn modelId="{9D5E3B02-2D40-4212-BEF9-AD0425532517}" type="presOf" srcId="{DDBD838A-8AC7-4577-85EA-59ABF8D66DA7}" destId="{8BADADCC-618D-4AE1-8A7C-81A677EE921A}" srcOrd="1" destOrd="0" presId="urn:microsoft.com/office/officeart/2005/8/layout/radial1"/>
    <dgm:cxn modelId="{CDA20458-F384-4082-9854-3F3C89A30404}" type="presOf" srcId="{0319C051-04D3-49B5-8F3E-C1D6AE4AE5B4}" destId="{2065762D-D9AB-425E-9AE7-FCE5B869C250}" srcOrd="0" destOrd="0" presId="urn:microsoft.com/office/officeart/2005/8/layout/radial1"/>
    <dgm:cxn modelId="{60D909D5-26FD-45A5-9986-E43FF8B48447}" type="presOf" srcId="{2D4CB79A-1D48-4251-ADF0-8B3D3E011B75}" destId="{8611C8CC-B2AA-45AD-BA77-00B380EC8BAA}" srcOrd="0" destOrd="0" presId="urn:microsoft.com/office/officeart/2005/8/layout/radial1"/>
    <dgm:cxn modelId="{270E04DD-1E0F-4E05-8A1B-1CF7D04E4611}" type="presOf" srcId="{F7469CFA-7200-4581-805C-1A205ED71AB7}" destId="{E1BF8E56-6492-4FBD-9EED-FEA6CF6B5E07}" srcOrd="0" destOrd="0" presId="urn:microsoft.com/office/officeart/2005/8/layout/radial1"/>
    <dgm:cxn modelId="{DCCA2A28-F6D8-4C61-B06C-ECB7E95DEB27}" type="presOf" srcId="{A6FFD1C5-51E1-41F5-A744-6CD056CF8F0A}" destId="{F6E8D2A7-BA4A-44FA-87DD-6B7584F65B04}" srcOrd="0" destOrd="0" presId="urn:microsoft.com/office/officeart/2005/8/layout/radial1"/>
    <dgm:cxn modelId="{17B4F101-0086-4757-B4E3-FBAC88792A92}" type="presOf" srcId="{0319C051-04D3-49B5-8F3E-C1D6AE4AE5B4}" destId="{E6624703-FF43-4D87-9E36-05B37B97C6E0}" srcOrd="1" destOrd="0" presId="urn:microsoft.com/office/officeart/2005/8/layout/radial1"/>
    <dgm:cxn modelId="{3485E834-DAA3-4E79-A750-31A87199573F}" type="presOf" srcId="{E49B10CA-CC11-4163-AE40-E4F7D59669E5}" destId="{42CECB03-220A-4AC7-93A9-0672870014A6}" srcOrd="1" destOrd="0" presId="urn:microsoft.com/office/officeart/2005/8/layout/radial1"/>
    <dgm:cxn modelId="{581964D8-7593-428C-A470-F9E14F3EEB13}" srcId="{C331A295-5FDF-4D53-83D5-8074ACAA24D2}" destId="{A6FFD1C5-51E1-41F5-A744-6CD056CF8F0A}" srcOrd="0" destOrd="0" parTransId="{46020380-E46C-462B-8477-2216FA9B8947}" sibTransId="{49A41F88-1247-4616-8304-C601D386B274}"/>
    <dgm:cxn modelId="{07D09D74-72F1-4B90-BFEC-02DD42062E6E}" type="presOf" srcId="{FF7AD686-4B47-4B57-93F4-9A434854B8F9}" destId="{BE681596-5730-4EF9-AA8E-56ADF53A9A14}" srcOrd="0" destOrd="0" presId="urn:microsoft.com/office/officeart/2005/8/layout/radial1"/>
    <dgm:cxn modelId="{6CF2E5BD-ADC3-4689-9B73-2D1CB3FCFCEC}" type="presOf" srcId="{E5EABBDD-93DD-4398-8C87-B8D945F6C34A}" destId="{998CDBF1-EB0D-4C3E-925E-96489EE6AAE2}" srcOrd="0" destOrd="0" presId="urn:microsoft.com/office/officeart/2005/8/layout/radial1"/>
    <dgm:cxn modelId="{FCC8DA8A-7BC9-4F14-8449-5FC5298AF3D4}" srcId="{A6FFD1C5-51E1-41F5-A744-6CD056CF8F0A}" destId="{DC3E8862-80D4-48D9-8E1F-0BC25E27E27F}" srcOrd="1" destOrd="0" parTransId="{0319C051-04D3-49B5-8F3E-C1D6AE4AE5B4}" sibTransId="{A6829841-E039-44FD-9CE6-4885D7ABF7CF}"/>
    <dgm:cxn modelId="{273BC25A-45C3-4EEA-A912-FA7BBFDF251B}" srcId="{A6FFD1C5-51E1-41F5-A744-6CD056CF8F0A}" destId="{465266A7-474F-4DA2-8FA1-A3DC37DD98DF}" srcOrd="0" destOrd="0" parTransId="{2D4CB79A-1D48-4251-ADF0-8B3D3E011B75}" sibTransId="{EF97E29C-5EBA-4DCA-A10F-62F49D6B2A9C}"/>
    <dgm:cxn modelId="{5B4E8656-62F5-41F5-A5B3-AA34A15FCBE6}" type="presOf" srcId="{B90C76AF-518E-42CE-8E82-BA00FB9A3963}" destId="{EB287A00-D61B-4466-AA04-7EAD16D702FD}" srcOrd="0" destOrd="0" presId="urn:microsoft.com/office/officeart/2005/8/layout/radial1"/>
    <dgm:cxn modelId="{EA3DDF91-06D7-4065-A7D6-74596E6126E7}" type="presOf" srcId="{2D4CB79A-1D48-4251-ADF0-8B3D3E011B75}" destId="{C1CD19AF-317D-4591-996C-E5F2A9E62669}" srcOrd="1" destOrd="0" presId="urn:microsoft.com/office/officeart/2005/8/layout/radial1"/>
    <dgm:cxn modelId="{48921B43-A21B-4F75-B586-7F578B491364}" type="presOf" srcId="{DC3E8862-80D4-48D9-8E1F-0BC25E27E27F}" destId="{958C61D2-34B5-494F-A06F-9963C9674E38}" srcOrd="0" destOrd="0" presId="urn:microsoft.com/office/officeart/2005/8/layout/radial1"/>
    <dgm:cxn modelId="{EACC63AA-8643-4253-995F-7800CC3AAEF2}" type="presOf" srcId="{724586B9-2438-4C1E-B766-A3F39CD503C2}" destId="{D24A7026-BA7F-4EB6-A2CE-25EC181F9C9B}" srcOrd="0" destOrd="0" presId="urn:microsoft.com/office/officeart/2005/8/layout/radial1"/>
    <dgm:cxn modelId="{F9CED25E-F83B-4D9B-B1B3-A221A969FC7D}" type="presOf" srcId="{13A5F91F-D55B-4AAF-B571-5BAC27138BE9}" destId="{AEE88C09-5EC0-4E74-B95A-7335003736C1}" srcOrd="1" destOrd="0" presId="urn:microsoft.com/office/officeart/2005/8/layout/radial1"/>
    <dgm:cxn modelId="{7C146532-7861-49E9-B146-37264F07F66A}" type="presOf" srcId="{295CA927-838C-47D4-A187-56C0E0AC8F14}" destId="{AC0BB1BD-B6E0-44CC-B03E-5031D4E31FB8}" srcOrd="1" destOrd="0" presId="urn:microsoft.com/office/officeart/2005/8/layout/radial1"/>
    <dgm:cxn modelId="{0986D595-1AD1-4DEC-B2E9-F6E5A6881C3F}" srcId="{A6FFD1C5-51E1-41F5-A744-6CD056CF8F0A}" destId="{FF7AD686-4B47-4B57-93F4-9A434854B8F9}" srcOrd="8" destOrd="0" parTransId="{E49B10CA-CC11-4163-AE40-E4F7D59669E5}" sibTransId="{23D3717B-FD1C-4B90-9550-B68BE7EB659D}"/>
    <dgm:cxn modelId="{AD123F18-DA92-4D49-A5E9-AFFF116CFA08}" type="presOf" srcId="{7DD63249-E788-492F-9C63-DF823FB54ED4}" destId="{A855255E-EFA9-4BAA-A268-DD0028844C03}" srcOrd="0" destOrd="0" presId="urn:microsoft.com/office/officeart/2005/8/layout/radial1"/>
    <dgm:cxn modelId="{420388CB-9686-45BF-8538-9A8FC9C34370}" srcId="{A6FFD1C5-51E1-41F5-A744-6CD056CF8F0A}" destId="{724586B9-2438-4C1E-B766-A3F39CD503C2}" srcOrd="6" destOrd="0" parTransId="{807011F1-2EAC-4834-B4E6-98033EB67395}" sibTransId="{EBF15A12-A40B-4A20-8AB5-F69B664182BF}"/>
    <dgm:cxn modelId="{D414DA2E-F9C6-4CAD-9C56-3004856F2E0F}" type="presOf" srcId="{465266A7-474F-4DA2-8FA1-A3DC37DD98DF}" destId="{374CEBE9-EFD2-4ED3-AD4D-E1A75484ADE7}" srcOrd="0" destOrd="0" presId="urn:microsoft.com/office/officeart/2005/8/layout/radial1"/>
    <dgm:cxn modelId="{BA2B4530-C3B0-46BE-AB53-30C64E008290}" type="presOf" srcId="{DDBD838A-8AC7-4577-85EA-59ABF8D66DA7}" destId="{DBC1CB4C-AF58-4B40-9B5A-114A5EB6E0B8}" srcOrd="0" destOrd="0" presId="urn:microsoft.com/office/officeart/2005/8/layout/radial1"/>
    <dgm:cxn modelId="{137D5AD9-7793-4915-B868-6D105BDB4172}" type="presOf" srcId="{74FD6909-A4BF-49F8-90F7-03969D836427}" destId="{99F156A2-8FD2-4B5C-B859-86802D4A8FC2}" srcOrd="0" destOrd="0" presId="urn:microsoft.com/office/officeart/2005/8/layout/radial1"/>
    <dgm:cxn modelId="{F2A9F50D-9793-4FA9-9FAC-4555EA079231}" type="presOf" srcId="{807011F1-2EAC-4834-B4E6-98033EB67395}" destId="{263A7B54-4299-49FD-B37E-AE4925537F64}" srcOrd="1" destOrd="0" presId="urn:microsoft.com/office/officeart/2005/8/layout/radial1"/>
    <dgm:cxn modelId="{FAF22D5E-F816-4373-A80B-192C1FB93BA7}" type="presOf" srcId="{E49B10CA-CC11-4163-AE40-E4F7D59669E5}" destId="{9E882E65-288E-4D05-BC7A-2C584DA6B345}" srcOrd="0" destOrd="0" presId="urn:microsoft.com/office/officeart/2005/8/layout/radial1"/>
    <dgm:cxn modelId="{8AAB9D0A-BB6F-4696-AC93-2C9569B2EC4B}" type="presParOf" srcId="{DED3A425-4AFF-4334-B0B3-864ECF1C9905}" destId="{F6E8D2A7-BA4A-44FA-87DD-6B7584F65B04}" srcOrd="0" destOrd="0" presId="urn:microsoft.com/office/officeart/2005/8/layout/radial1"/>
    <dgm:cxn modelId="{3480AFDC-51EC-4FD2-B4F3-1CDB1342DA08}" type="presParOf" srcId="{DED3A425-4AFF-4334-B0B3-864ECF1C9905}" destId="{8611C8CC-B2AA-45AD-BA77-00B380EC8BAA}" srcOrd="1" destOrd="0" presId="urn:microsoft.com/office/officeart/2005/8/layout/radial1"/>
    <dgm:cxn modelId="{69249627-07D4-4574-8A64-6E3A1A50370F}" type="presParOf" srcId="{8611C8CC-B2AA-45AD-BA77-00B380EC8BAA}" destId="{C1CD19AF-317D-4591-996C-E5F2A9E62669}" srcOrd="0" destOrd="0" presId="urn:microsoft.com/office/officeart/2005/8/layout/radial1"/>
    <dgm:cxn modelId="{464FD6A3-73E9-44A7-B185-7F33AEE32EC3}" type="presParOf" srcId="{DED3A425-4AFF-4334-B0B3-864ECF1C9905}" destId="{374CEBE9-EFD2-4ED3-AD4D-E1A75484ADE7}" srcOrd="2" destOrd="0" presId="urn:microsoft.com/office/officeart/2005/8/layout/radial1"/>
    <dgm:cxn modelId="{6FEA2244-B871-4178-9E39-2ABB6FBEBE76}" type="presParOf" srcId="{DED3A425-4AFF-4334-B0B3-864ECF1C9905}" destId="{2065762D-D9AB-425E-9AE7-FCE5B869C250}" srcOrd="3" destOrd="0" presId="urn:microsoft.com/office/officeart/2005/8/layout/radial1"/>
    <dgm:cxn modelId="{EF08FBBD-B3DE-4E8D-906E-39B33A32D0B5}" type="presParOf" srcId="{2065762D-D9AB-425E-9AE7-FCE5B869C250}" destId="{E6624703-FF43-4D87-9E36-05B37B97C6E0}" srcOrd="0" destOrd="0" presId="urn:microsoft.com/office/officeart/2005/8/layout/radial1"/>
    <dgm:cxn modelId="{06DCDA9B-AF13-4D08-85F2-2020D23A8F31}" type="presParOf" srcId="{DED3A425-4AFF-4334-B0B3-864ECF1C9905}" destId="{958C61D2-34B5-494F-A06F-9963C9674E38}" srcOrd="4" destOrd="0" presId="urn:microsoft.com/office/officeart/2005/8/layout/radial1"/>
    <dgm:cxn modelId="{3995F4FF-1C8D-4F48-8307-122B1370E667}" type="presParOf" srcId="{DED3A425-4AFF-4334-B0B3-864ECF1C9905}" destId="{E14D89D5-1945-4CEE-BB69-1BEF2E97F323}" srcOrd="5" destOrd="0" presId="urn:microsoft.com/office/officeart/2005/8/layout/radial1"/>
    <dgm:cxn modelId="{7909CBEF-944A-4BD4-B697-91D00F0CCC85}" type="presParOf" srcId="{E14D89D5-1945-4CEE-BB69-1BEF2E97F323}" destId="{AC0BB1BD-B6E0-44CC-B03E-5031D4E31FB8}" srcOrd="0" destOrd="0" presId="urn:microsoft.com/office/officeart/2005/8/layout/radial1"/>
    <dgm:cxn modelId="{FBADF87F-CC8F-4471-9845-65C854D6BA84}" type="presParOf" srcId="{DED3A425-4AFF-4334-B0B3-864ECF1C9905}" destId="{A855255E-EFA9-4BAA-A268-DD0028844C03}" srcOrd="6" destOrd="0" presId="urn:microsoft.com/office/officeart/2005/8/layout/radial1"/>
    <dgm:cxn modelId="{393BF86B-C9B3-4417-8CB6-56E4F87BF086}" type="presParOf" srcId="{DED3A425-4AFF-4334-B0B3-864ECF1C9905}" destId="{998CDBF1-EB0D-4C3E-925E-96489EE6AAE2}" srcOrd="7" destOrd="0" presId="urn:microsoft.com/office/officeart/2005/8/layout/radial1"/>
    <dgm:cxn modelId="{A738BA6E-FE09-42C5-9C8F-952A7C6C6062}" type="presParOf" srcId="{998CDBF1-EB0D-4C3E-925E-96489EE6AAE2}" destId="{36CB0025-2F88-4452-BB98-280202D69347}" srcOrd="0" destOrd="0" presId="urn:microsoft.com/office/officeart/2005/8/layout/radial1"/>
    <dgm:cxn modelId="{B6E9FEAA-8632-430B-BDAD-1FCA5F5F6F47}" type="presParOf" srcId="{DED3A425-4AFF-4334-B0B3-864ECF1C9905}" destId="{99F156A2-8FD2-4B5C-B859-86802D4A8FC2}" srcOrd="8" destOrd="0" presId="urn:microsoft.com/office/officeart/2005/8/layout/radial1"/>
    <dgm:cxn modelId="{88E944EA-7091-440B-8060-D18DF7672958}" type="presParOf" srcId="{DED3A425-4AFF-4334-B0B3-864ECF1C9905}" destId="{038CF03B-E3EE-40F1-BBC6-E78874AAEC3F}" srcOrd="9" destOrd="0" presId="urn:microsoft.com/office/officeart/2005/8/layout/radial1"/>
    <dgm:cxn modelId="{16154BD8-A712-41C9-ACF7-2BCC08D1D4E9}" type="presParOf" srcId="{038CF03B-E3EE-40F1-BBC6-E78874AAEC3F}" destId="{5BEEC65F-29E2-41F6-AABA-B384B9AA6430}" srcOrd="0" destOrd="0" presId="urn:microsoft.com/office/officeart/2005/8/layout/radial1"/>
    <dgm:cxn modelId="{49632793-F0CA-44E1-807B-893C62F8D262}" type="presParOf" srcId="{DED3A425-4AFF-4334-B0B3-864ECF1C9905}" destId="{B948E6A3-F5CC-4581-AD99-9AB1F65018B2}" srcOrd="10" destOrd="0" presId="urn:microsoft.com/office/officeart/2005/8/layout/radial1"/>
    <dgm:cxn modelId="{9DC1360A-7942-40DA-B91A-F4F37449ACBB}" type="presParOf" srcId="{DED3A425-4AFF-4334-B0B3-864ECF1C9905}" destId="{DBC1CB4C-AF58-4B40-9B5A-114A5EB6E0B8}" srcOrd="11" destOrd="0" presId="urn:microsoft.com/office/officeart/2005/8/layout/radial1"/>
    <dgm:cxn modelId="{13AEBD73-EC4E-4519-AF43-8C702B8A41E4}" type="presParOf" srcId="{DBC1CB4C-AF58-4B40-9B5A-114A5EB6E0B8}" destId="{8BADADCC-618D-4AE1-8A7C-81A677EE921A}" srcOrd="0" destOrd="0" presId="urn:microsoft.com/office/officeart/2005/8/layout/radial1"/>
    <dgm:cxn modelId="{39173D32-FBD1-4499-AA79-7B5A9F9F1507}" type="presParOf" srcId="{DED3A425-4AFF-4334-B0B3-864ECF1C9905}" destId="{EB287A00-D61B-4466-AA04-7EAD16D702FD}" srcOrd="12" destOrd="0" presId="urn:microsoft.com/office/officeart/2005/8/layout/radial1"/>
    <dgm:cxn modelId="{182C5B68-2F84-4E9F-B628-79043053C739}" type="presParOf" srcId="{DED3A425-4AFF-4334-B0B3-864ECF1C9905}" destId="{9FE61B74-3F51-4639-A12D-DC1F282495B2}" srcOrd="13" destOrd="0" presId="urn:microsoft.com/office/officeart/2005/8/layout/radial1"/>
    <dgm:cxn modelId="{E1E3B23D-B5DE-4078-9190-40F722ED1A9F}" type="presParOf" srcId="{9FE61B74-3F51-4639-A12D-DC1F282495B2}" destId="{263A7B54-4299-49FD-B37E-AE4925537F64}" srcOrd="0" destOrd="0" presId="urn:microsoft.com/office/officeart/2005/8/layout/radial1"/>
    <dgm:cxn modelId="{58DA9CFE-09BA-4020-A108-1534CD00B87D}" type="presParOf" srcId="{DED3A425-4AFF-4334-B0B3-864ECF1C9905}" destId="{D24A7026-BA7F-4EB6-A2CE-25EC181F9C9B}" srcOrd="14" destOrd="0" presId="urn:microsoft.com/office/officeart/2005/8/layout/radial1"/>
    <dgm:cxn modelId="{8F7E7BAC-73C9-41D7-A29D-D9DB4C84D77F}" type="presParOf" srcId="{DED3A425-4AFF-4334-B0B3-864ECF1C9905}" destId="{D351133A-4BCD-4EC3-92D6-826CF9055E62}" srcOrd="15" destOrd="0" presId="urn:microsoft.com/office/officeart/2005/8/layout/radial1"/>
    <dgm:cxn modelId="{9641633B-F0AC-4CCC-9817-4C0A139F875D}" type="presParOf" srcId="{D351133A-4BCD-4EC3-92D6-826CF9055E62}" destId="{AEE88C09-5EC0-4E74-B95A-7335003736C1}" srcOrd="0" destOrd="0" presId="urn:microsoft.com/office/officeart/2005/8/layout/radial1"/>
    <dgm:cxn modelId="{375DA7DF-970D-49DE-8750-9574A6305702}" type="presParOf" srcId="{DED3A425-4AFF-4334-B0B3-864ECF1C9905}" destId="{E1BF8E56-6492-4FBD-9EED-FEA6CF6B5E07}" srcOrd="16" destOrd="0" presId="urn:microsoft.com/office/officeart/2005/8/layout/radial1"/>
    <dgm:cxn modelId="{2482D002-E060-4A5E-9D87-9471CA19FEF6}" type="presParOf" srcId="{DED3A425-4AFF-4334-B0B3-864ECF1C9905}" destId="{9E882E65-288E-4D05-BC7A-2C584DA6B345}" srcOrd="17" destOrd="0" presId="urn:microsoft.com/office/officeart/2005/8/layout/radial1"/>
    <dgm:cxn modelId="{5A73CFEC-D191-4EAC-968B-D6778BD339D8}" type="presParOf" srcId="{9E882E65-288E-4D05-BC7A-2C584DA6B345}" destId="{42CECB03-220A-4AC7-93A9-0672870014A6}" srcOrd="0" destOrd="0" presId="urn:microsoft.com/office/officeart/2005/8/layout/radial1"/>
    <dgm:cxn modelId="{D494FDC7-2B95-4B41-B3CE-1E264A218F3B}" type="presParOf" srcId="{DED3A425-4AFF-4334-B0B3-864ECF1C9905}" destId="{BE681596-5730-4EF9-AA8E-56ADF53A9A14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8D2A7-BA4A-44FA-87DD-6B7584F65B04}">
      <dsp:nvSpPr>
        <dsp:cNvPr id="0" name=""/>
        <dsp:cNvSpPr/>
      </dsp:nvSpPr>
      <dsp:spPr>
        <a:xfrm>
          <a:off x="1690226" y="1950652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ПМПк</a:t>
          </a:r>
        </a:p>
      </dsp:txBody>
      <dsp:txXfrm>
        <a:off x="1822180" y="2082606"/>
        <a:ext cx="637127" cy="637127"/>
      </dsp:txXfrm>
    </dsp:sp>
    <dsp:sp modelId="{8611C8CC-B2AA-45AD-BA77-00B380EC8BAA}">
      <dsp:nvSpPr>
        <dsp:cNvPr id="0" name=""/>
        <dsp:cNvSpPr/>
      </dsp:nvSpPr>
      <dsp:spPr>
        <a:xfrm rot="16200000">
          <a:off x="1734475" y="1525444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20430" y="1524071"/>
        <a:ext cx="40626" cy="40626"/>
      </dsp:txXfrm>
    </dsp:sp>
    <dsp:sp modelId="{374CEBE9-EFD2-4ED3-AD4D-E1A75484ADE7}">
      <dsp:nvSpPr>
        <dsp:cNvPr id="0" name=""/>
        <dsp:cNvSpPr/>
      </dsp:nvSpPr>
      <dsp:spPr>
        <a:xfrm>
          <a:off x="1690226" y="237080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учитель</a:t>
          </a:r>
        </a:p>
      </dsp:txBody>
      <dsp:txXfrm>
        <a:off x="1822180" y="369034"/>
        <a:ext cx="637127" cy="637127"/>
      </dsp:txXfrm>
    </dsp:sp>
    <dsp:sp modelId="{2065762D-D9AB-425E-9AE7-FCE5B869C250}">
      <dsp:nvSpPr>
        <dsp:cNvPr id="0" name=""/>
        <dsp:cNvSpPr/>
      </dsp:nvSpPr>
      <dsp:spPr>
        <a:xfrm rot="18600000">
          <a:off x="2285207" y="1725893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71162" y="1724520"/>
        <a:ext cx="40626" cy="40626"/>
      </dsp:txXfrm>
    </dsp:sp>
    <dsp:sp modelId="{958C61D2-34B5-494F-A06F-9963C9674E38}">
      <dsp:nvSpPr>
        <dsp:cNvPr id="0" name=""/>
        <dsp:cNvSpPr/>
      </dsp:nvSpPr>
      <dsp:spPr>
        <a:xfrm>
          <a:off x="2791688" y="637980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воспитатель</a:t>
          </a:r>
        </a:p>
      </dsp:txBody>
      <dsp:txXfrm>
        <a:off x="2923642" y="769934"/>
        <a:ext cx="637127" cy="637127"/>
      </dsp:txXfrm>
    </dsp:sp>
    <dsp:sp modelId="{E14D89D5-1945-4CEE-BB69-1BEF2E97F323}">
      <dsp:nvSpPr>
        <dsp:cNvPr id="0" name=""/>
        <dsp:cNvSpPr/>
      </dsp:nvSpPr>
      <dsp:spPr>
        <a:xfrm rot="21000000">
          <a:off x="2578245" y="2233450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964200" y="2232077"/>
        <a:ext cx="40626" cy="40626"/>
      </dsp:txXfrm>
    </dsp:sp>
    <dsp:sp modelId="{A855255E-EFA9-4BAA-A268-DD0028844C03}">
      <dsp:nvSpPr>
        <dsp:cNvPr id="0" name=""/>
        <dsp:cNvSpPr/>
      </dsp:nvSpPr>
      <dsp:spPr>
        <a:xfrm>
          <a:off x="3377765" y="1653093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психолог</a:t>
          </a:r>
        </a:p>
      </dsp:txBody>
      <dsp:txXfrm>
        <a:off x="3509719" y="1785047"/>
        <a:ext cx="637127" cy="637127"/>
      </dsp:txXfrm>
    </dsp:sp>
    <dsp:sp modelId="{998CDBF1-EB0D-4C3E-925E-96489EE6AAE2}">
      <dsp:nvSpPr>
        <dsp:cNvPr id="0" name=""/>
        <dsp:cNvSpPr/>
      </dsp:nvSpPr>
      <dsp:spPr>
        <a:xfrm rot="1800000">
          <a:off x="2476474" y="2810623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62429" y="2809250"/>
        <a:ext cx="40626" cy="40626"/>
      </dsp:txXfrm>
    </dsp:sp>
    <dsp:sp modelId="{99F156A2-8FD2-4B5C-B859-86802D4A8FC2}">
      <dsp:nvSpPr>
        <dsp:cNvPr id="0" name=""/>
        <dsp:cNvSpPr/>
      </dsp:nvSpPr>
      <dsp:spPr>
        <a:xfrm>
          <a:off x="3174223" y="2807438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Учитель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по РСВ и ОП</a:t>
          </a:r>
        </a:p>
      </dsp:txBody>
      <dsp:txXfrm>
        <a:off x="3306177" y="2939392"/>
        <a:ext cx="637127" cy="637127"/>
      </dsp:txXfrm>
    </dsp:sp>
    <dsp:sp modelId="{038CF03B-E3EE-40F1-BBC6-E78874AAEC3F}">
      <dsp:nvSpPr>
        <dsp:cNvPr id="0" name=""/>
        <dsp:cNvSpPr/>
      </dsp:nvSpPr>
      <dsp:spPr>
        <a:xfrm rot="4200000">
          <a:off x="2027513" y="3187345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13468" y="3185972"/>
        <a:ext cx="40626" cy="40626"/>
      </dsp:txXfrm>
    </dsp:sp>
    <dsp:sp modelId="{B948E6A3-F5CC-4581-AD99-9AB1F65018B2}">
      <dsp:nvSpPr>
        <dsp:cNvPr id="0" name=""/>
        <dsp:cNvSpPr/>
      </dsp:nvSpPr>
      <dsp:spPr>
        <a:xfrm>
          <a:off x="2276302" y="3560883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Соц. педагог</a:t>
          </a:r>
        </a:p>
      </dsp:txBody>
      <dsp:txXfrm>
        <a:off x="2408256" y="3692837"/>
        <a:ext cx="637127" cy="637127"/>
      </dsp:txXfrm>
    </dsp:sp>
    <dsp:sp modelId="{DBC1CB4C-AF58-4B40-9B5A-114A5EB6E0B8}">
      <dsp:nvSpPr>
        <dsp:cNvPr id="0" name=""/>
        <dsp:cNvSpPr/>
      </dsp:nvSpPr>
      <dsp:spPr>
        <a:xfrm rot="6600000">
          <a:off x="1441437" y="3187345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827392" y="3185972"/>
        <a:ext cx="40626" cy="40626"/>
      </dsp:txXfrm>
    </dsp:sp>
    <dsp:sp modelId="{EB287A00-D61B-4466-AA04-7EAD16D702FD}">
      <dsp:nvSpPr>
        <dsp:cNvPr id="0" name=""/>
        <dsp:cNvSpPr/>
      </dsp:nvSpPr>
      <dsp:spPr>
        <a:xfrm>
          <a:off x="1104149" y="3560883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врач</a:t>
          </a:r>
        </a:p>
      </dsp:txBody>
      <dsp:txXfrm>
        <a:off x="1236103" y="3692837"/>
        <a:ext cx="637127" cy="637127"/>
      </dsp:txXfrm>
    </dsp:sp>
    <dsp:sp modelId="{9FE61B74-3F51-4639-A12D-DC1F282495B2}">
      <dsp:nvSpPr>
        <dsp:cNvPr id="0" name=""/>
        <dsp:cNvSpPr/>
      </dsp:nvSpPr>
      <dsp:spPr>
        <a:xfrm rot="9000000">
          <a:off x="992477" y="2810623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378432" y="2809250"/>
        <a:ext cx="40626" cy="40626"/>
      </dsp:txXfrm>
    </dsp:sp>
    <dsp:sp modelId="{D24A7026-BA7F-4EB6-A2CE-25EC181F9C9B}">
      <dsp:nvSpPr>
        <dsp:cNvPr id="0" name=""/>
        <dsp:cNvSpPr/>
      </dsp:nvSpPr>
      <dsp:spPr>
        <a:xfrm>
          <a:off x="206229" y="2807438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переводчик</a:t>
          </a:r>
        </a:p>
      </dsp:txBody>
      <dsp:txXfrm>
        <a:off x="338183" y="2939392"/>
        <a:ext cx="637127" cy="637127"/>
      </dsp:txXfrm>
    </dsp:sp>
    <dsp:sp modelId="{D351133A-4BCD-4EC3-92D6-826CF9055E62}">
      <dsp:nvSpPr>
        <dsp:cNvPr id="0" name=""/>
        <dsp:cNvSpPr/>
      </dsp:nvSpPr>
      <dsp:spPr>
        <a:xfrm rot="11400000">
          <a:off x="890706" y="2233450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276661" y="2232077"/>
        <a:ext cx="40626" cy="40626"/>
      </dsp:txXfrm>
    </dsp:sp>
    <dsp:sp modelId="{E1BF8E56-6492-4FBD-9EED-FEA6CF6B5E07}">
      <dsp:nvSpPr>
        <dsp:cNvPr id="0" name=""/>
        <dsp:cNvSpPr/>
      </dsp:nvSpPr>
      <dsp:spPr>
        <a:xfrm>
          <a:off x="2687" y="1653093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Зам.директора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по УВР и ВР</a:t>
          </a:r>
        </a:p>
      </dsp:txBody>
      <dsp:txXfrm>
        <a:off x="134641" y="1785047"/>
        <a:ext cx="637127" cy="637127"/>
      </dsp:txXfrm>
    </dsp:sp>
    <dsp:sp modelId="{9E882E65-288E-4D05-BC7A-2C584DA6B345}">
      <dsp:nvSpPr>
        <dsp:cNvPr id="0" name=""/>
        <dsp:cNvSpPr/>
      </dsp:nvSpPr>
      <dsp:spPr>
        <a:xfrm rot="13800000">
          <a:off x="1183744" y="1725893"/>
          <a:ext cx="812536" cy="37880"/>
        </a:xfrm>
        <a:custGeom>
          <a:avLst/>
          <a:gdLst/>
          <a:ahLst/>
          <a:cxnLst/>
          <a:rect l="0" t="0" r="0" b="0"/>
          <a:pathLst>
            <a:path>
              <a:moveTo>
                <a:pt x="0" y="18940"/>
              </a:moveTo>
              <a:lnTo>
                <a:pt x="812536" y="18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569699" y="1724520"/>
        <a:ext cx="40626" cy="40626"/>
      </dsp:txXfrm>
    </dsp:sp>
    <dsp:sp modelId="{BE681596-5730-4EF9-AA8E-56ADF53A9A14}">
      <dsp:nvSpPr>
        <dsp:cNvPr id="0" name=""/>
        <dsp:cNvSpPr/>
      </dsp:nvSpPr>
      <dsp:spPr>
        <a:xfrm>
          <a:off x="588763" y="637980"/>
          <a:ext cx="901035" cy="901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Председатель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ПМПк</a:t>
          </a:r>
        </a:p>
      </dsp:txBody>
      <dsp:txXfrm>
        <a:off x="720717" y="769934"/>
        <a:ext cx="637127" cy="637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DB4753-E5A3-4734-97C3-0F5D47AB1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59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</p:grpSp>
      </p:grpSp>
      <p:sp>
        <p:nvSpPr>
          <p:cNvPr id="43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4302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4228F-7C60-47E3-B5AB-100743EE1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17E70-94D8-4335-8A45-CD3C7EF82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00746-47D7-4D8C-9BC1-454F1B967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A9A7-FA08-4D84-930F-8C9901F14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2BAD7-E8A0-45EB-A2B5-4BA84DAC5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17FE7-7D7D-4E20-B2FD-2C8151F19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AC062-716B-4B71-B3FD-EA11EF2A1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1141C-A058-49AD-9D94-6C01FD719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C7807-DFDC-4680-AFB7-5798B5943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A406-204C-4E8B-B2D3-0F2B35498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718EBFA-C9BA-438B-A440-3DD865C6F51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5CCA9-B105-4FC1-97C6-DC38C291D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DEC9A40-8969-43BB-A38A-19CE0C80807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CF20A68-6861-4D50-B1F1-105BC89E464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BAB95C-C675-4A27-B3FB-03F72A315B1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F477A97-C581-4D4C-B467-644A7E2A177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6873C7-1548-43AE-9521-3E2BEFF2D91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152D9A-9D6D-47AF-8F97-F97A197BA14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E6B340-1161-481F-A3E2-19E9A88FA92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F6C4E9-BC9A-48B7-BDDE-71BC9F3D99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C6D1E9-7A47-4858-98FA-9F059971F1C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C092B34-46FD-4FE3-8D3E-7A6C166EDD5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258F3-1AEE-4264-9CB8-14517E268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FEC2523-0901-42E1-8C6A-381806AE10F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759A3A-49E6-4AC8-8730-088B7A533E1B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0FAAB7-CA5D-4051-AF68-5E13B2CF0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5BDB26-723A-4DD1-A2F2-0AE3EDE9C1C7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AACEC9-C154-4BCC-BD79-ED86DE19E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71DA31-9576-4C3B-BCEC-81122FAE58CD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AE7955-D90F-43A7-93A1-404018B46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C2C5C6-C236-472C-8114-7E1059B1873E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5CA9DB-5BE9-4AC2-89EC-BAF853176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A7AC22-DE42-4BD0-A41D-73BD396F12A9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374E24-D3F0-4492-8F1E-FA314C41B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97580F-F619-4966-95AF-FA0ECFB3D312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0BD06A-D13C-489D-9E26-18B281E3A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DD28CD0-222E-42C6-A45D-E9107A49ED68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C325CF-A91F-4911-AEB8-3AF53D27E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799B91-AA04-4D10-95E8-EB3DE56D8218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D85B54-2FBA-432B-A6F2-D0D16E56C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4F17FF-DCC7-478A-A66C-E1CEE0F0C172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D742370-7514-45D7-8831-720C97728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939F-689A-41D6-8FAE-8883DF9D0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8051D1-371F-4CE9-A1E8-E618A6BFD3BC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AF601C-2DBA-4854-A168-5D6A1170C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498E16-4E89-4BB5-AC14-4A30DB6F38E2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294786-D389-4707-90D1-D8E8096EC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250314-FEEA-4886-BD7B-D68D66645FA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5481A1-7585-4766-8F99-2D795041A76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2F2991-3DEA-4F40-B13F-B496711BF92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B40596-BFC6-45D8-826F-0D8A3A04860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F071D0-BAEF-488F-9722-8D47E42A73A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3AEC8-E9FE-4168-A8A3-35259BDB501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CA0E6B-E6E8-4E09-BEAF-FC533B6AEB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39F294-2F1F-479B-8123-53E8C6DDFE3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AD121-A740-45B6-9606-B5B6DE9B3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477DF4-9CA1-4E9B-9947-C474C21D049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5D3D53-DAD0-4899-A425-9BA64448C0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11E6E9-B4B7-4420-ACE5-04019AAA45C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BAB990-0100-413F-88B4-27C26C52394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AC8D8-E325-4AFC-BB62-9F9514A39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2F122-2CFC-42CF-9A67-DB0ED15E4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19C40-6899-4BA9-828F-42D07D286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9A57D-0D34-4369-9769-DBA426959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D2A0694A-79A0-4D16-A44D-8E0CABED9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05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205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205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205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206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  <p:sp>
          <p:nvSpPr>
            <p:cNvPr id="206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206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206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  <p:sp>
          <p:nvSpPr>
            <p:cNvPr id="206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200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8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6" r:id="rId7"/>
    <p:sldLayoutId id="2147485237" r:id="rId8"/>
    <p:sldLayoutId id="2147485238" r:id="rId9"/>
    <p:sldLayoutId id="2147485239" r:id="rId10"/>
    <p:sldLayoutId id="2147485240" r:id="rId11"/>
    <p:sldLayoutId id="2147485241" r:id="rId12"/>
    <p:sldLayoutId id="2147485242" r:id="rId13"/>
    <p:sldLayoutId id="2147485243" r:id="rId14"/>
    <p:sldLayoutId id="2147485244" r:id="rId15"/>
    <p:sldLayoutId id="2147485245" r:id="rId16"/>
    <p:sldLayoutId id="2147485246" r:id="rId17"/>
    <p:sldLayoutId id="2147485247" r:id="rId1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3951F130-8B28-4774-B119-13EA4C1FE8E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  <p:sldLayoutId id="21474852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kumimoji="1" sz="2400">
          <a:solidFill>
            <a:srgbClr val="000000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1850917-F467-4651-B570-FE283D5DAA53}" type="datetimeFigureOut">
              <a:rPr lang="ru-RU"/>
              <a:pPr>
                <a:defRPr/>
              </a:pPr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EECA580-0D06-47AC-B755-84E542D14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F280AC-9D11-4B9F-B3E8-C1E2D6EF66E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  <p:sldLayoutId id="21474852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defRPr kumimoji="1" sz="3200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kumimoji="1" sz="2400">
          <a:solidFill>
            <a:srgbClr val="000000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kumimoji="1"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224.package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vk.com/school_internat_13" TargetMode="External"/><Relationship Id="rId5" Type="http://schemas.openxmlformats.org/officeDocument/2006/relationships/hyperlink" Target="https://internat126.ru/" TargetMode="External"/><Relationship Id="rId4" Type="http://schemas.openxmlformats.org/officeDocument/2006/relationships/image" Target="../media/image7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5984" y="2924175"/>
            <a:ext cx="6705616" cy="4333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900" i="1" dirty="0" smtClean="0">
                <a:latin typeface="Times New Roman" pitchFamily="18" charset="0"/>
                <a:cs typeface="Times New Roman" pitchFamily="18" charset="0"/>
              </a:rPr>
              <a:t>ГБОУ СО «Екатеринбургская </a:t>
            </a:r>
            <a:br>
              <a:rPr lang="ru-RU" sz="49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i="1" dirty="0" smtClean="0">
                <a:latin typeface="Times New Roman" pitchFamily="18" charset="0"/>
                <a:cs typeface="Times New Roman" pitchFamily="18" charset="0"/>
              </a:rPr>
              <a:t>школа - интернат №13»</a:t>
            </a:r>
            <a:endParaRPr lang="ru-RU" altLang="ru-RU" sz="3200" dirty="0" smtClean="0"/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868863"/>
            <a:ext cx="7056438" cy="14398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3200" dirty="0" smtClean="0"/>
              <a:t>Визитная карточка</a:t>
            </a:r>
            <a:endParaRPr lang="ru-RU" altLang="ru-RU" sz="2800" dirty="0" smtClean="0"/>
          </a:p>
        </p:txBody>
      </p:sp>
      <p:pic>
        <p:nvPicPr>
          <p:cNvPr id="43012" name="Picture 4" descr="C:\Users\Татьяна\Desktop\шк-инт.13\эмбле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20663"/>
            <a:ext cx="25431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bg2"/>
                </a:solidFill>
              </a:rPr>
              <a:t>Дифференцированный подход в обучении слабослышащих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167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1 отделение</a:t>
            </a:r>
            <a:r>
              <a:rPr lang="ru-RU" altLang="ru-RU" sz="2800" smtClean="0"/>
              <a:t> - для обучающихся, владеющих развернутой самостоятельной речью при наличии небольшого аграмматизма и недостатков произношения.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2 отделение</a:t>
            </a:r>
            <a:r>
              <a:rPr lang="ru-RU" altLang="ru-RU" sz="2800" smtClean="0"/>
              <a:t> – для обучающихся с глубоким речевым недоразвитием.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/>
              <a:t>Специальные классы-</a:t>
            </a:r>
            <a:r>
              <a:rPr lang="ru-RU" altLang="ru-RU" sz="2800" smtClean="0"/>
              <a:t> для обучающихся , имеющих сочетание двух первичных дефектов: тугоухость и умственную отсталость.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chemeClr val="bg2"/>
                </a:solidFill>
              </a:rPr>
              <a:t>Оптимальная наполняемость</a:t>
            </a:r>
            <a:r>
              <a:rPr lang="ru-RU" altLang="ru-RU" sz="4000" b="1" dirty="0" smtClean="0"/>
              <a:t> </a:t>
            </a:r>
            <a:r>
              <a:rPr lang="ru-RU" altLang="ru-RU" sz="4000" b="1" dirty="0" smtClean="0">
                <a:solidFill>
                  <a:schemeClr val="bg2"/>
                </a:solidFill>
              </a:rPr>
              <a:t>классов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1773238"/>
            <a:ext cx="8497640" cy="44640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600" b="1" dirty="0" smtClean="0"/>
              <a:t>Классы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b="1" u="sng" dirty="0" smtClean="0"/>
              <a:t>для слабослышащих детей</a:t>
            </a:r>
            <a:r>
              <a:rPr lang="ru-RU" altLang="ru-RU" sz="2600" b="1" dirty="0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b="1" dirty="0" smtClean="0"/>
              <a:t>1 отделение – 8 человек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b="1" dirty="0" smtClean="0"/>
              <a:t>2 отделение – 6 человек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b="1" u="sng" dirty="0" smtClean="0"/>
              <a:t>Специальные классы  </a:t>
            </a:r>
            <a:r>
              <a:rPr lang="ru-RU" altLang="ru-RU" sz="2600" b="1" dirty="0" smtClean="0"/>
              <a:t>- 5 человек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b="1" u="sng" dirty="0" smtClean="0"/>
              <a:t>Для детей с нарушениями речи</a:t>
            </a:r>
            <a:r>
              <a:rPr lang="ru-RU" altLang="ru-RU" sz="2600" b="1" dirty="0" smtClean="0"/>
              <a:t> – 12 человек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altLang="ru-RU" sz="2800" b="1" dirty="0" smtClean="0"/>
          </a:p>
        </p:txBody>
      </p:sp>
      <p:pic>
        <p:nvPicPr>
          <p:cNvPr id="78850" name="Picture 2" descr="C:\Users\1\Desktop\фото с праздников детей\началка\WhatsApp Image 2023-02-03 at 10.45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6"/>
            <a:ext cx="431448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фильм 126\IMG_281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35" y="1700808"/>
            <a:ext cx="2800067" cy="1919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bg2"/>
                </a:solidFill>
              </a:rPr>
              <a:t>Технические средства обучения: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xfrm>
            <a:off x="457200" y="1628775"/>
            <a:ext cx="4038600" cy="423862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Звукоусиливающая аппаратура индивидуального и коллективного пользования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Слуховые тренажеры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ИКТ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Аудио и видео аппаратура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Компьютерные классы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 smtClean="0"/>
              <a:t>Фоно и видеотека</a:t>
            </a:r>
            <a:endParaRPr lang="ru-RU" dirty="0"/>
          </a:p>
        </p:txBody>
      </p:sp>
      <p:pic>
        <p:nvPicPr>
          <p:cNvPr id="58372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91163" y="1628775"/>
            <a:ext cx="2970212" cy="222726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43409"/>
            <a:ext cx="3240360" cy="2430270"/>
          </a:xfrm>
          <a:prstGeom prst="rect">
            <a:avLst/>
          </a:prstGeom>
        </p:spPr>
      </p:pic>
      <p:pic>
        <p:nvPicPr>
          <p:cNvPr id="8" name="Picture 4" descr="C:\Users\Татьяна\Desktop\шк-инт.13\эмблем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3430" y="3284984"/>
            <a:ext cx="941018" cy="86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792163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bg2"/>
                </a:solidFill>
              </a:rPr>
              <a:t>Материально- техническая база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875"/>
            <a:ext cx="4038600" cy="44545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altLang="ru-RU" sz="2400" b="1" u="sng" dirty="0" smtClean="0"/>
              <a:t>Школа</a:t>
            </a:r>
          </a:p>
          <a:p>
            <a:pPr marL="609600" indent="-609600" eaLnBrk="1" hangingPunct="1">
              <a:defRPr/>
            </a:pPr>
            <a:r>
              <a:rPr lang="ru-RU" altLang="ru-RU" sz="2400" dirty="0" smtClean="0"/>
              <a:t>Спортивный зал</a:t>
            </a:r>
          </a:p>
          <a:p>
            <a:pPr marL="609600" indent="-609600" eaLnBrk="1" hangingPunct="1">
              <a:defRPr/>
            </a:pPr>
            <a:r>
              <a:rPr lang="ru-RU" altLang="ru-RU" sz="2400" dirty="0" smtClean="0"/>
              <a:t>Учебные кабинеты</a:t>
            </a:r>
          </a:p>
          <a:p>
            <a:pPr marL="609600" indent="-609600" eaLnBrk="1" hangingPunct="1">
              <a:defRPr/>
            </a:pPr>
            <a:r>
              <a:rPr lang="ru-RU" altLang="ru-RU" sz="2400" dirty="0" smtClean="0"/>
              <a:t>Библиотека</a:t>
            </a:r>
          </a:p>
          <a:p>
            <a:pPr marL="609600" indent="-609600" eaLnBrk="1" hangingPunct="1">
              <a:defRPr/>
            </a:pPr>
            <a:r>
              <a:rPr lang="ru-RU" altLang="ru-RU" sz="2400" dirty="0" smtClean="0"/>
              <a:t>Компьютерные классы</a:t>
            </a:r>
          </a:p>
          <a:p>
            <a:pPr marL="609600" indent="-609600" eaLnBrk="1" hangingPunct="1">
              <a:defRPr/>
            </a:pPr>
            <a:r>
              <a:rPr lang="ru-RU" altLang="ru-RU" sz="2400" dirty="0" smtClean="0"/>
              <a:t>Актовый зал</a:t>
            </a:r>
          </a:p>
          <a:p>
            <a:pPr marL="609600" indent="-609600" eaLnBrk="1" hangingPunct="1">
              <a:defRPr/>
            </a:pPr>
            <a:r>
              <a:rPr lang="ru-RU" altLang="ru-RU" sz="2400" dirty="0" smtClean="0"/>
              <a:t>Кабинеты для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2400" dirty="0" smtClean="0"/>
              <a:t> индивидуальной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2400" dirty="0" smtClean="0"/>
              <a:t>и  групповой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2400" dirty="0" smtClean="0"/>
              <a:t>коррекционной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2400" dirty="0" smtClean="0"/>
              <a:t> работы</a:t>
            </a:r>
          </a:p>
        </p:txBody>
      </p:sp>
      <p:pic>
        <p:nvPicPr>
          <p:cNvPr id="59396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92700" y="1340768"/>
            <a:ext cx="2844800" cy="2132013"/>
          </a:xfrm>
        </p:spPr>
      </p:pic>
      <p:pic>
        <p:nvPicPr>
          <p:cNvPr id="59397" name="Объект 4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419872" y="4365104"/>
            <a:ext cx="2981325" cy="22352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24944"/>
            <a:ext cx="2808312" cy="21536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946437"/>
            <a:ext cx="4028256" cy="417972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Кабинет физики</a:t>
            </a:r>
          </a:p>
          <a:p>
            <a:r>
              <a:rPr lang="ru-RU" dirty="0" smtClean="0"/>
              <a:t>Кабинет биологии</a:t>
            </a:r>
          </a:p>
          <a:p>
            <a:r>
              <a:rPr lang="ru-RU" dirty="0" smtClean="0"/>
              <a:t>Робототехники и лего-конструирования</a:t>
            </a:r>
          </a:p>
          <a:p>
            <a:r>
              <a:rPr lang="ru-RU" dirty="0" smtClean="0"/>
              <a:t>2 кабинета психолога (индивидуальные и групповые занятия)</a:t>
            </a:r>
          </a:p>
          <a:p>
            <a:r>
              <a:rPr lang="ru-RU" dirty="0" smtClean="0"/>
              <a:t>Гончарная мастерская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536504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Арт- студия</a:t>
            </a:r>
          </a:p>
          <a:p>
            <a:r>
              <a:rPr lang="ru-RU" dirty="0" smtClean="0"/>
              <a:t>Сити-фермерство</a:t>
            </a:r>
          </a:p>
          <a:p>
            <a:r>
              <a:rPr lang="ru-RU" dirty="0" smtClean="0"/>
              <a:t>Теплица</a:t>
            </a:r>
          </a:p>
          <a:p>
            <a:r>
              <a:rPr lang="ru-RU" dirty="0" smtClean="0"/>
              <a:t>Мастерская повара</a:t>
            </a:r>
          </a:p>
          <a:p>
            <a:r>
              <a:rPr lang="ru-RU" dirty="0" smtClean="0"/>
              <a:t>Швейная мастерская</a:t>
            </a:r>
          </a:p>
          <a:p>
            <a:r>
              <a:rPr lang="ru-RU" dirty="0" smtClean="0"/>
              <a:t>Мастерская «</a:t>
            </a:r>
            <a:r>
              <a:rPr lang="ru-RU" dirty="0"/>
              <a:t>Рабочий по обслуживанию зданий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 smtClean="0"/>
              <a:t>Камнерезная мастерская</a:t>
            </a:r>
          </a:p>
          <a:p>
            <a:r>
              <a:rPr lang="ru-RU" dirty="0" smtClean="0"/>
              <a:t>Тренажерный зал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672408" cy="18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2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4186809" cy="79695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Кабинет физики</a:t>
            </a:r>
            <a:endParaRPr lang="ru-RU" sz="4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2" y="608408"/>
            <a:ext cx="4089798" cy="28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34" y="3212976"/>
            <a:ext cx="385193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2861" y="5517122"/>
            <a:ext cx="4186809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Кабинет биологии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071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Кабинет </a:t>
            </a:r>
            <a:r>
              <a:rPr lang="ru-RU" sz="4000" dirty="0" smtClean="0"/>
              <a:t>робототехники</a:t>
            </a:r>
            <a:endParaRPr lang="ru-RU" sz="4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4528"/>
            <a:ext cx="4303926" cy="340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12" y="3152664"/>
            <a:ext cx="4788024" cy="359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96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Кабинеты психологической службы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34409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86" y="1556792"/>
            <a:ext cx="406620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1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Арт-студия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318857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67813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0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Гончарная мастерская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6"/>
            <a:ext cx="4609990" cy="345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963466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8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1"/>
            <a:ext cx="3106688" cy="95557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4000" b="1" dirty="0" smtClean="0">
                <a:solidFill>
                  <a:schemeClr val="bg2"/>
                </a:solidFill>
              </a:rPr>
              <a:t>Страницы истории</a:t>
            </a:r>
          </a:p>
        </p:txBody>
      </p:sp>
      <p:pic>
        <p:nvPicPr>
          <p:cNvPr id="44035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4292600"/>
            <a:ext cx="2705100" cy="2028825"/>
          </a:xfrm>
        </p:spPr>
      </p:pic>
      <p:sp>
        <p:nvSpPr>
          <p:cNvPr id="44037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3779912" y="404664"/>
            <a:ext cx="5184576" cy="60483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1947</a:t>
            </a:r>
            <a:r>
              <a:rPr lang="ru-RU" altLang="ru-RU" sz="2000" dirty="0" smtClean="0"/>
              <a:t>год - открытие школы №94 для глухонемых детей.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1962</a:t>
            </a:r>
            <a:r>
              <a:rPr lang="ru-RU" altLang="ru-RU" sz="2000" dirty="0" smtClean="0"/>
              <a:t> год- присвоен статус школы-интерната для слабослышащих детей.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1971-73</a:t>
            </a:r>
            <a:r>
              <a:rPr lang="ru-RU" altLang="ru-RU" sz="2000" dirty="0" smtClean="0"/>
              <a:t>г.г.- НИИ дефектологии АПН СССР проводился эксперимент по сокращению сроков обучения.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1976</a:t>
            </a:r>
            <a:r>
              <a:rPr lang="ru-RU" altLang="ru-RU" sz="2000" dirty="0" smtClean="0"/>
              <a:t> год- переименована в «Специальную школу-интернат №126 для слабослышащих детей».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2006 год </a:t>
            </a:r>
            <a:r>
              <a:rPr lang="ru-RU" altLang="ru-RU" sz="2000" dirty="0" smtClean="0"/>
              <a:t>– Государственное образовательное учреждение СО СКОШИ №126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2014-2015 г. г. </a:t>
            </a:r>
            <a:r>
              <a:rPr lang="ru-RU" altLang="ru-RU" sz="2000" dirty="0" smtClean="0"/>
              <a:t>-  </a:t>
            </a:r>
            <a:r>
              <a:rPr lang="ru-RU" altLang="ru-RU" sz="2000" dirty="0" err="1" smtClean="0"/>
              <a:t>пилотная</a:t>
            </a:r>
            <a:r>
              <a:rPr lang="ru-RU" altLang="ru-RU" sz="2000" dirty="0" smtClean="0"/>
              <a:t> и </a:t>
            </a:r>
            <a:r>
              <a:rPr lang="ru-RU" altLang="ru-RU" sz="2000" dirty="0" err="1" smtClean="0"/>
              <a:t>стажировочная</a:t>
            </a:r>
            <a:r>
              <a:rPr lang="ru-RU" altLang="ru-RU" sz="2000" dirty="0" smtClean="0"/>
              <a:t> площадка по апробации ФГОС ОВЗ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/>
              <a:t>Июнь 2018</a:t>
            </a:r>
            <a:r>
              <a:rPr lang="ru-RU" altLang="ru-RU" sz="2000" dirty="0" smtClean="0"/>
              <a:t> г – переименована в ГБОУ СО «Екатеринбургская школа - интернат №13</a:t>
            </a:r>
            <a:r>
              <a:rPr lang="ru-RU" altLang="ru-RU" sz="2000" dirty="0" smtClean="0"/>
              <a:t>»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 Всероссийского конкурса «</a:t>
            </a:r>
            <a:r>
              <a:rPr lang="ru-R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Доброшкола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2021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номинации «Лучший развивающий класс»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dirty="0" smtClean="0"/>
          </a:p>
          <a:p>
            <a:pPr eaLnBrk="1" hangingPunct="1">
              <a:lnSpc>
                <a:spcPct val="90000"/>
              </a:lnSpc>
            </a:pPr>
            <a:endParaRPr lang="ru-RU" altLang="ru-RU" sz="2000" dirty="0" smtClean="0"/>
          </a:p>
        </p:txBody>
      </p:sp>
      <p:graphicFrame>
        <p:nvGraphicFramePr>
          <p:cNvPr id="2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9750" y="1436688"/>
          <a:ext cx="273685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Фотография Photo Editor" r:id="rId4" imgW="19323810" imgH="11323810" progId="MSPhotoEd.3">
                  <p:embed/>
                </p:oleObj>
              </mc:Choice>
              <mc:Fallback>
                <p:oleObj name="Фотография Photo Editor" r:id="rId4" imgW="19323810" imgH="1132381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36688"/>
                        <a:ext cx="2736850" cy="185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2" name="AutoShape 10"/>
          <p:cNvSpPr>
            <a:spLocks noChangeArrowheads="1"/>
          </p:cNvSpPr>
          <p:nvPr/>
        </p:nvSpPr>
        <p:spPr bwMode="auto">
          <a:xfrm>
            <a:off x="539551" y="3500439"/>
            <a:ext cx="3024337" cy="504626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77 </a:t>
            </a:r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лет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 txBox="1">
            <a:spLocks/>
          </p:cNvSpPr>
          <p:nvPr/>
        </p:nvSpPr>
        <p:spPr bwMode="auto">
          <a:xfrm>
            <a:off x="673060" y="764704"/>
            <a:ext cx="7959725" cy="98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00"/>
                </a:solidFill>
                <a:latin typeface="Calibri Light" pitchFamily="34" charset="0"/>
              </a:rPr>
              <a:t>К</a:t>
            </a:r>
            <a:r>
              <a:rPr lang="ru-RU" altLang="ru-RU" sz="4000" b="1" dirty="0" smtClean="0">
                <a:solidFill>
                  <a:srgbClr val="000000"/>
                </a:solidFill>
                <a:latin typeface="Calibri Light" pitchFamily="34" charset="0"/>
              </a:rPr>
              <a:t>абинет </a:t>
            </a:r>
            <a:r>
              <a:rPr lang="ru-RU" altLang="ru-RU" sz="4000" b="1" dirty="0">
                <a:solidFill>
                  <a:srgbClr val="000000"/>
                </a:solidFill>
                <a:latin typeface="Calibri Light" pitchFamily="34" charset="0"/>
              </a:rPr>
              <a:t>агропромышленного </a:t>
            </a:r>
            <a:r>
              <a:rPr lang="ru-RU" altLang="ru-RU" sz="4000" b="1" dirty="0" smtClean="0">
                <a:solidFill>
                  <a:srgbClr val="000000"/>
                </a:solidFill>
                <a:latin typeface="Calibri Light" pitchFamily="34" charset="0"/>
              </a:rPr>
              <a:t>комплекса/сити-фермерство</a:t>
            </a:r>
            <a:endParaRPr lang="ru-RU" altLang="ru-RU" sz="4000" dirty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47108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0" y="2276872"/>
            <a:ext cx="3630613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86835"/>
            <a:ext cx="357663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9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670329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6696744" cy="316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1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108" y="145509"/>
            <a:ext cx="8229600" cy="1143000"/>
          </a:xfrm>
        </p:spPr>
        <p:txBody>
          <a:bodyPr/>
          <a:lstStyle/>
          <a:p>
            <a:r>
              <a:rPr lang="ru-RU" sz="4000" dirty="0" smtClean="0"/>
              <a:t>теплица</a:t>
            </a:r>
            <a:endParaRPr lang="ru-RU" sz="4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0" y="410530"/>
            <a:ext cx="4102964" cy="30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53" y="145509"/>
            <a:ext cx="2148024" cy="285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79593"/>
            <a:ext cx="2183207" cy="289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17948"/>
            <a:ext cx="2275896" cy="302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3690"/>
            <a:ext cx="216693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4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484784"/>
            <a:ext cx="3240360" cy="1080120"/>
          </a:xfrm>
        </p:spPr>
        <p:txBody>
          <a:bodyPr>
            <a:noAutofit/>
          </a:bodyPr>
          <a:lstStyle/>
          <a:p>
            <a:r>
              <a:rPr lang="ru-RU" sz="4000" dirty="0" smtClean="0"/>
              <a:t>Швейная мастерская</a:t>
            </a:r>
            <a:endParaRPr lang="ru-RU" sz="4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6" y="620688"/>
            <a:ext cx="4262602" cy="31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9"/>
            <a:ext cx="410445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08003" y="4845189"/>
            <a:ext cx="374441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Мастерская повара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765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51720" y="274638"/>
            <a:ext cx="4968552" cy="1138138"/>
          </a:xfrm>
        </p:spPr>
        <p:txBody>
          <a:bodyPr>
            <a:normAutofit/>
          </a:bodyPr>
          <a:lstStyle/>
          <a:p>
            <a:r>
              <a:rPr lang="ru-RU" sz="4000" dirty="0"/>
              <a:t>М</a:t>
            </a:r>
            <a:r>
              <a:rPr lang="ru-RU" sz="4000" dirty="0" smtClean="0"/>
              <a:t>астерская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65576" y="1052736"/>
            <a:ext cx="8017474" cy="4740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 обслуживанию зданий</a:t>
            </a:r>
            <a:endParaRPr lang="ru-RU" dirty="0"/>
          </a:p>
        </p:txBody>
      </p:sp>
      <p:sp>
        <p:nvSpPr>
          <p:cNvPr id="4" name="AutoShape 5" descr="blob:https://web.whatsapp.com/592ff0e1-dd24-4c98-b8d2-ed0302edaa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7213"/>
            <a:ext cx="5734764" cy="487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8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692696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Камнерезная </a:t>
            </a:r>
            <a:r>
              <a:rPr lang="ru-RU" sz="4000" dirty="0" smtClean="0"/>
              <a:t>мастерская</a:t>
            </a:r>
            <a:endParaRPr lang="ru-RU" sz="4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768782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6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Тренажерный зал</a:t>
            </a:r>
            <a:endParaRPr lang="ru-RU" sz="4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47335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0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392488" cy="86409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Абилимпикс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24238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30" y="3665984"/>
            <a:ext cx="2187655" cy="292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37519"/>
            <a:ext cx="2649383" cy="198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062946"/>
            <a:ext cx="3652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Слесарное дело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Столярное дело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Фотограф-репортер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Портной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726"/>
            <a:ext cx="3560498" cy="200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01938"/>
            <a:ext cx="1954878" cy="26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42" y="332656"/>
            <a:ext cx="3825711" cy="25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8885"/>
            <a:ext cx="25922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4520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Изобразительное искусство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персонажей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Гончарное дело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4069084" cy="2712722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99" y="2780928"/>
            <a:ext cx="242766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6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1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bg2"/>
                </a:solidFill>
              </a:rPr>
              <a:t>Материально- техническая база</a:t>
            </a:r>
          </a:p>
        </p:txBody>
      </p:sp>
      <p:pic>
        <p:nvPicPr>
          <p:cNvPr id="61443" name="Picture 10" descr="IMG_01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68144" y="1340768"/>
            <a:ext cx="2879725" cy="2159000"/>
          </a:xfrm>
        </p:spPr>
      </p:pic>
      <p:sp>
        <p:nvSpPr>
          <p:cNvPr id="6144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628800"/>
            <a:ext cx="3527425" cy="4535488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b="1" u="sng" dirty="0" smtClean="0"/>
              <a:t>Интернат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Гардероб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Столовая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Школьный музей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Игровые комнаты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Спальни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Сенсорная комната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Зал ЛФК</a:t>
            </a:r>
          </a:p>
          <a:p>
            <a:pPr marL="447675" indent="-341313" eaLnBrk="1" hangingPunct="1">
              <a:lnSpc>
                <a:spcPct val="90000"/>
              </a:lnSpc>
            </a:pPr>
            <a:r>
              <a:rPr lang="ru-RU" altLang="ru-RU" sz="2400" dirty="0" smtClean="0"/>
              <a:t>Кабинеты для занятий ДО</a:t>
            </a:r>
          </a:p>
        </p:txBody>
      </p:sp>
      <p:pic>
        <p:nvPicPr>
          <p:cNvPr id="6144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3212976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11" descr="IMG_01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940152" y="4581128"/>
            <a:ext cx="2881312" cy="216058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792163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chemeClr val="bg2"/>
                </a:solidFill>
              </a:rPr>
              <a:t>Цель</a:t>
            </a:r>
            <a:r>
              <a:rPr lang="ru-RU" altLang="ru-RU" sz="4000" b="1" dirty="0" smtClean="0"/>
              <a:t> </a:t>
            </a:r>
            <a:r>
              <a:rPr lang="ru-RU" altLang="ru-RU" sz="4000" b="1" dirty="0" smtClean="0">
                <a:solidFill>
                  <a:schemeClr val="bg2"/>
                </a:solidFill>
              </a:rPr>
              <a:t>школы-интерната</a:t>
            </a:r>
            <a:r>
              <a:rPr lang="ru-RU" altLang="ru-RU" sz="4000" b="1" dirty="0" smtClean="0"/>
              <a:t> –</a:t>
            </a:r>
          </a:p>
        </p:txBody>
      </p:sp>
      <p:sp>
        <p:nvSpPr>
          <p:cNvPr id="4505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268413"/>
            <a:ext cx="8075240" cy="1584523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1600" dirty="0" smtClean="0"/>
              <a:t>   </a:t>
            </a:r>
            <a:r>
              <a:rPr lang="ru-RU" altLang="ru-RU" sz="2200" b="1" dirty="0" smtClean="0"/>
              <a:t>создание условий для осуществления образовательной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200" b="1" dirty="0" smtClean="0"/>
              <a:t>  деятельности по АООП, обеспечивающих коррекцию в развитии, психолого-педагогическую, медико-социальную реабилитацию, полноценную социализацию 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200" b="1" dirty="0" smtClean="0"/>
              <a:t>интеграцию в общество детей с ОВЗ.</a:t>
            </a:r>
            <a:r>
              <a:rPr lang="ru-RU" altLang="ru-RU" sz="2200" dirty="0" smtClean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24"/>
            <a:ext cx="4247761" cy="2830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780928"/>
            <a:ext cx="4355976" cy="24502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chemeClr val="bg2"/>
                </a:solidFill>
              </a:rPr>
              <a:t>Кадровые условия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635375" y="1052736"/>
            <a:ext cx="5257800" cy="511311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400" b="1" dirty="0" smtClean="0"/>
              <a:t>Общее количество сотрудников - 135 человек, </a:t>
            </a:r>
            <a:r>
              <a:rPr lang="ru-RU" altLang="ru-RU" sz="2400" dirty="0" smtClean="0"/>
              <a:t>из них:</a:t>
            </a:r>
          </a:p>
          <a:p>
            <a:pPr eaLnBrk="1" hangingPunct="1"/>
            <a:r>
              <a:rPr lang="ru-RU" altLang="ru-RU" sz="2400" dirty="0" smtClean="0"/>
              <a:t>Администрация - 6</a:t>
            </a:r>
          </a:p>
          <a:p>
            <a:pPr eaLnBrk="1" hangingPunct="1"/>
            <a:r>
              <a:rPr lang="ru-RU" altLang="ru-RU" sz="2400" dirty="0" smtClean="0"/>
              <a:t>Учителя, педагоги ДО и воспитатели – 84: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dirty="0" smtClean="0"/>
              <a:t>Педагог-психолог – 5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dirty="0" smtClean="0"/>
              <a:t>Социальный педагог - 1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dirty="0" smtClean="0"/>
              <a:t>Педагог-библиотекарь – 1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dirty="0" smtClean="0"/>
              <a:t>Учитель-дефектолог – 18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dirty="0" smtClean="0"/>
              <a:t>Учитель- логопед – 2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dirty="0" err="1" smtClean="0"/>
              <a:t>Тьютор</a:t>
            </a:r>
            <a:r>
              <a:rPr lang="ru-RU" altLang="ru-RU" sz="2400" dirty="0" smtClean="0"/>
              <a:t> – 1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400" dirty="0" smtClean="0"/>
              <a:t>Музыкальный руководитель -1</a:t>
            </a:r>
          </a:p>
          <a:p>
            <a:pPr eaLnBrk="1" hangingPunct="1"/>
            <a:r>
              <a:rPr lang="ru-RU" altLang="ru-RU" sz="2400" dirty="0" smtClean="0"/>
              <a:t>Обслуживающий персонал – 49</a:t>
            </a:r>
          </a:p>
          <a:p>
            <a:pPr eaLnBrk="1" hangingPunct="1"/>
            <a:r>
              <a:rPr lang="ru-RU" altLang="ru-RU" sz="2400" dirty="0"/>
              <a:t>Медицинские работники – 4 </a:t>
            </a:r>
          </a:p>
          <a:p>
            <a:pPr marL="0" indent="0" eaLnBrk="1" hangingPunct="1">
              <a:buNone/>
            </a:pPr>
            <a:endParaRPr lang="ru-RU" altLang="ru-RU" sz="2400" dirty="0" smtClean="0"/>
          </a:p>
          <a:p>
            <a:pPr eaLnBrk="1" hangingPunct="1"/>
            <a:endParaRPr lang="ru-RU" altLang="ru-RU" sz="2400" dirty="0" smtClean="0"/>
          </a:p>
          <a:p>
            <a:pPr eaLnBrk="1" hangingPunct="1"/>
            <a:endParaRPr lang="ru-RU" altLang="ru-RU" sz="2400" dirty="0" smtClean="0"/>
          </a:p>
        </p:txBody>
      </p:sp>
      <p:pic>
        <p:nvPicPr>
          <p:cNvPr id="80900" name="Picture 4" descr="C:\Users\1\Desktop\фото с праздников детей\юбилей 75\2022.10.28. юбилей школы\EMD_4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058465" cy="20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C:\Users\1\Desktop\фото с праздников детей\юбилей 75\2022.10.28. юбилей школы\EMD_3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3085904" cy="20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C:\Users\1\Desktop\фото с праздников детей\юбилей 75\2022.10.28. юбилей школы\EMD_4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6" y="2780927"/>
            <a:ext cx="3096344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1692275" y="476250"/>
            <a:ext cx="5468938" cy="725488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Образование педагогов</a:t>
            </a:r>
          </a:p>
        </p:txBody>
      </p:sp>
      <p:graphicFrame>
        <p:nvGraphicFramePr>
          <p:cNvPr id="63491" name="Объект 4"/>
          <p:cNvGraphicFramePr>
            <a:graphicFrameLocks noGrp="1"/>
          </p:cNvGraphicFramePr>
          <p:nvPr>
            <p:ph idx="1"/>
          </p:nvPr>
        </p:nvGraphicFramePr>
        <p:xfrm>
          <a:off x="417513" y="930275"/>
          <a:ext cx="8331200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r:id="rId3" imgW="8333954" imgH="5206435" progId="Excel.Chart.8">
                  <p:embed/>
                </p:oleObj>
              </mc:Choice>
              <mc:Fallback>
                <p:oleObj r:id="rId3" imgW="8333954" imgH="5206435" progId="Excel.Chart.8">
                  <p:embed/>
                  <p:pic>
                    <p:nvPicPr>
                      <p:cNvPr id="0" name="Объект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930275"/>
                        <a:ext cx="8331200" cy="520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1331913" y="476250"/>
            <a:ext cx="6696075" cy="725488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FF0000"/>
                </a:solidFill>
              </a:rPr>
              <a:t>Стаж педагогов</a:t>
            </a:r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947096"/>
              </p:ext>
            </p:extLst>
          </p:nvPr>
        </p:nvGraphicFramePr>
        <p:xfrm>
          <a:off x="539750" y="1125538"/>
          <a:ext cx="8229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2484438" y="549275"/>
            <a:ext cx="6316662" cy="723900"/>
          </a:xfrm>
        </p:spPr>
        <p:txBody>
          <a:bodyPr/>
          <a:lstStyle/>
          <a:p>
            <a:r>
              <a:rPr lang="ru-RU" altLang="ru-RU" dirty="0" smtClean="0">
                <a:solidFill>
                  <a:srgbClr val="FF0000"/>
                </a:solidFill>
              </a:rPr>
              <a:t>Квалификация педагогов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785928"/>
              </p:ext>
            </p:extLst>
          </p:nvPr>
        </p:nvGraphicFramePr>
        <p:xfrm>
          <a:off x="915414" y="1440245"/>
          <a:ext cx="7256462" cy="464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57200"/>
            <a:ext cx="8229600" cy="884238"/>
          </a:xfrm>
        </p:spPr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chemeClr val="bg2"/>
                </a:solidFill>
              </a:rPr>
              <a:t>Медицинское сопровождение</a:t>
            </a:r>
          </a:p>
        </p:txBody>
      </p:sp>
      <p:pic>
        <p:nvPicPr>
          <p:cNvPr id="66563" name="Picture 7" descr="DSC0526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47626" y="4509120"/>
            <a:ext cx="2424332" cy="1818249"/>
          </a:xfrm>
        </p:spPr>
      </p:pic>
      <p:sp>
        <p:nvSpPr>
          <p:cNvPr id="6656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4149725"/>
            <a:ext cx="8229600" cy="2565423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Санитарно-гигиенический режим</a:t>
            </a:r>
          </a:p>
          <a:p>
            <a:pPr eaLnBrk="1" hangingPunct="1"/>
            <a:r>
              <a:rPr lang="ru-RU" altLang="ru-RU" sz="2400" dirty="0" smtClean="0"/>
              <a:t>Режим питания</a:t>
            </a:r>
          </a:p>
          <a:p>
            <a:pPr eaLnBrk="1" hangingPunct="1"/>
            <a:r>
              <a:rPr lang="ru-RU" altLang="ru-RU" sz="2400" dirty="0" smtClean="0"/>
              <a:t>Профилактика основных                              и сопутствующих заболеваний</a:t>
            </a:r>
          </a:p>
          <a:p>
            <a:pPr eaLnBrk="1" hangingPunct="1"/>
            <a:r>
              <a:rPr lang="ru-RU" altLang="ru-RU" sz="2400" dirty="0" smtClean="0"/>
              <a:t>ЛФК</a:t>
            </a:r>
            <a:endParaRPr lang="ru-RU" altLang="ru-RU" sz="2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3"/>
            <a:ext cx="3096344" cy="2329999"/>
          </a:xfrm>
          <a:prstGeom prst="rect">
            <a:avLst/>
          </a:prstGeom>
        </p:spPr>
      </p:pic>
      <p:pic>
        <p:nvPicPr>
          <p:cNvPr id="9" name="Picture 3" descr="C:\Users\111\Desktop\для ролика ТВ\S28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868" y="1524793"/>
            <a:ext cx="4071090" cy="228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chemeClr val="bg2"/>
                </a:solidFill>
              </a:rPr>
              <a:t>Психологическое сопровождение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716463" y="1557338"/>
            <a:ext cx="3970337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Разработка и реализация индивидуальных и групповых коррекционных программ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Оценка учебной и социальной микросреды ребенка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Помощь, консультирование педагогов и родителей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Психопрофилактика </a:t>
            </a:r>
          </a:p>
        </p:txBody>
      </p:sp>
      <p:pic>
        <p:nvPicPr>
          <p:cNvPr id="67588" name="Picture 6" descr="C:\Users\Татьяна\Desktop\Новые фотографии для визитки\P51303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341438"/>
            <a:ext cx="33845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3933825"/>
            <a:ext cx="3421062" cy="2565400"/>
          </a:xfr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18488" cy="720725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bg2"/>
                </a:solidFill>
              </a:rPr>
              <a:t>Психолого-медико-педагогический консилиум</a:t>
            </a:r>
          </a:p>
        </p:txBody>
      </p:sp>
      <p:sp>
        <p:nvSpPr>
          <p:cNvPr id="10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Цель ПМПк - определение и организация адекватных условий развития, обучения и воспитания ребенка в соответствии с возрастными особенностями, диагностированными индивидуальными возможностями в зависимости от состояния соматического и нервно-психологического здоровья.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4356100" y="1609725"/>
          <a:ext cx="4281488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rgbClr val="FF0000"/>
                </a:solidFill>
              </a:rPr>
              <a:t>Традиционные праздники</a:t>
            </a:r>
          </a:p>
        </p:txBody>
      </p:sp>
      <p:sp>
        <p:nvSpPr>
          <p:cNvPr id="70659" name="Текст 4"/>
          <p:cNvSpPr>
            <a:spLocks noGrp="1"/>
          </p:cNvSpPr>
          <p:nvPr>
            <p:ph type="body" sz="half" idx="3"/>
          </p:nvPr>
        </p:nvSpPr>
        <p:spPr>
          <a:xfrm>
            <a:off x="3419475" y="1628775"/>
            <a:ext cx="5616575" cy="4238625"/>
          </a:xfrm>
        </p:spPr>
        <p:txBody>
          <a:bodyPr/>
          <a:lstStyle/>
          <a:p>
            <a:r>
              <a:rPr lang="ru-RU" altLang="ru-RU" sz="2800" dirty="0" smtClean="0"/>
              <a:t>Краеведческий проект «Урал – мой край, я здесь живу»</a:t>
            </a:r>
          </a:p>
          <a:p>
            <a:r>
              <a:rPr lang="ru-RU" altLang="ru-RU" sz="2800" dirty="0" smtClean="0"/>
              <a:t>Встреча Нового года</a:t>
            </a:r>
          </a:p>
          <a:p>
            <a:r>
              <a:rPr lang="ru-RU" altLang="ru-RU" sz="2800" dirty="0" smtClean="0"/>
              <a:t>Неделя детской книги</a:t>
            </a:r>
          </a:p>
          <a:p>
            <a:r>
              <a:rPr lang="ru-RU" altLang="ru-RU" sz="2800" dirty="0" smtClean="0"/>
              <a:t>Школьный интеллектуальный марафон </a:t>
            </a:r>
          </a:p>
          <a:p>
            <a:r>
              <a:rPr lang="ru-RU" altLang="ru-RU" sz="2800" dirty="0" smtClean="0"/>
              <a:t>Научно-практическая конференция</a:t>
            </a:r>
          </a:p>
          <a:p>
            <a:r>
              <a:rPr lang="ru-RU" altLang="ru-RU" sz="2800" dirty="0" smtClean="0"/>
              <a:t>Праздник «Школа - наш дом!»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2841376" cy="1894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7" y="3501008"/>
            <a:ext cx="2710245" cy="2956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57200"/>
            <a:ext cx="8147050" cy="595313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chemeClr val="bg2"/>
                </a:solidFill>
              </a:rPr>
              <a:t>Дополнительное образование</a:t>
            </a:r>
          </a:p>
        </p:txBody>
      </p:sp>
      <p:pic>
        <p:nvPicPr>
          <p:cNvPr id="72709" name="Picture 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1254384"/>
            <a:ext cx="3151188" cy="2363787"/>
          </a:xfrm>
          <a:noFill/>
        </p:spPr>
      </p:pic>
      <p:sp>
        <p:nvSpPr>
          <p:cNvPr id="72710" name="Rectangle 25"/>
          <p:cNvSpPr>
            <a:spLocks noChangeArrowheads="1"/>
          </p:cNvSpPr>
          <p:nvPr/>
        </p:nvSpPr>
        <p:spPr bwMode="auto">
          <a:xfrm>
            <a:off x="357158" y="3786190"/>
            <a:ext cx="5329237" cy="273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ru-RU" altLang="ru-RU" sz="2000" b="1" i="1" dirty="0"/>
              <a:t>«Школа конферансье».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i="1" dirty="0"/>
              <a:t>                Педагог – Дмитриева Л.В.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ru-RU" altLang="ru-RU" sz="2000" b="1" i="1" dirty="0" smtClean="0"/>
              <a:t>Театр танца «Радуга»</a:t>
            </a:r>
            <a:endParaRPr lang="ru-RU" altLang="ru-RU" sz="2000" b="1" i="1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i="1" dirty="0"/>
              <a:t>               </a:t>
            </a:r>
            <a:r>
              <a:rPr lang="ru-RU" altLang="ru-RU" sz="2000" i="1" dirty="0" smtClean="0"/>
              <a:t>Педагог </a:t>
            </a:r>
            <a:r>
              <a:rPr lang="ru-RU" altLang="ru-RU" sz="2000" i="1" dirty="0"/>
              <a:t>– </a:t>
            </a:r>
            <a:r>
              <a:rPr lang="ru-RU" altLang="ru-RU" sz="2000" i="1" dirty="0" err="1"/>
              <a:t>Крапивченко</a:t>
            </a:r>
            <a:r>
              <a:rPr lang="ru-RU" altLang="ru-RU" sz="2000" i="1" dirty="0"/>
              <a:t> Е.С</a:t>
            </a:r>
            <a:r>
              <a:rPr lang="ru-RU" altLang="ru-RU" sz="2000" i="1" dirty="0" smtClean="0"/>
              <a:t>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ru-RU" altLang="ru-RU" sz="2000" i="1" dirty="0" smtClean="0"/>
              <a:t> «</a:t>
            </a:r>
            <a:r>
              <a:rPr lang="ru-RU" altLang="ru-RU" sz="2000" b="1" i="1" dirty="0" smtClean="0"/>
              <a:t>Театр моды» </a:t>
            </a:r>
            <a:r>
              <a:rPr lang="ru-RU" altLang="ru-RU" sz="2000" i="1" dirty="0" smtClean="0"/>
              <a:t>–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ru-RU" altLang="ru-RU" sz="2000" i="1" dirty="0" smtClean="0"/>
              <a:t>               Педагог – </a:t>
            </a:r>
            <a:r>
              <a:rPr lang="ru-RU" altLang="ru-RU" sz="2000" i="1" dirty="0" err="1" smtClean="0"/>
              <a:t>Борноволокова</a:t>
            </a:r>
            <a:r>
              <a:rPr lang="ru-RU" altLang="ru-RU" sz="2000" i="1" dirty="0" smtClean="0"/>
              <a:t> Е.А.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ru-RU" altLang="ru-RU" sz="2000" b="1" i="1" dirty="0" smtClean="0"/>
              <a:t>«Школьный театр» </a:t>
            </a:r>
            <a:r>
              <a:rPr lang="ru-RU" altLang="ru-RU" sz="2000" i="1" dirty="0" smtClean="0"/>
              <a:t>– </a:t>
            </a:r>
            <a:endParaRPr lang="ru-RU" altLang="ru-RU" sz="2000" i="1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ru-RU" altLang="ru-RU" sz="2000" i="1" dirty="0"/>
              <a:t>               </a:t>
            </a:r>
            <a:r>
              <a:rPr lang="ru-RU" altLang="ru-RU" sz="2000" i="1" dirty="0" smtClean="0"/>
              <a:t>Педагог – Проценко Ю.С.</a:t>
            </a:r>
            <a:endParaRPr lang="ru-RU" altLang="ru-RU" sz="2000" i="1" dirty="0"/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ru-RU" altLang="ru-RU" sz="2000" i="1" dirty="0" smtClean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i="1" dirty="0" smtClean="0"/>
              <a:t>                                 </a:t>
            </a:r>
            <a:endParaRPr lang="ru-RU" altLang="ru-RU" sz="2000" i="1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ru-RU" altLang="ru-RU" sz="2000" i="1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altLang="ru-RU" sz="2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05064"/>
            <a:ext cx="3455708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3457605" cy="230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chemeClr val="bg2"/>
                </a:solidFill>
              </a:rPr>
              <a:t>Дополнительное образование</a:t>
            </a:r>
          </a:p>
        </p:txBody>
      </p:sp>
      <p:pic>
        <p:nvPicPr>
          <p:cNvPr id="73731" name="Picture 9" descr="DSC052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92080" y="1052736"/>
            <a:ext cx="2470150" cy="1728787"/>
          </a:xfrm>
        </p:spPr>
      </p:pic>
      <p:pic>
        <p:nvPicPr>
          <p:cNvPr id="73732" name="Picture 10" descr="IMG_00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516216" y="2564904"/>
            <a:ext cx="2303463" cy="1728788"/>
          </a:xfrm>
        </p:spPr>
      </p:pic>
      <p:sp>
        <p:nvSpPr>
          <p:cNvPr id="7373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124744"/>
            <a:ext cx="5832648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altLang="ru-RU" sz="2000" b="1" i="1" dirty="0" smtClean="0"/>
              <a:t>Изостудия</a:t>
            </a:r>
            <a:r>
              <a:rPr lang="ru-RU" altLang="ru-RU" sz="2000" i="1" dirty="0" smtClean="0"/>
              <a:t>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ru-RU" sz="2000" i="1" dirty="0" smtClean="0"/>
              <a:t>           Педагог - Буслаев А.Н.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altLang="ru-RU" sz="2000" b="1" i="1" dirty="0" smtClean="0"/>
              <a:t>Художественная обработка камня, художественная керамика</a:t>
            </a:r>
            <a:r>
              <a:rPr lang="ru-RU" altLang="ru-RU" sz="2000" i="1" dirty="0" smtClean="0"/>
              <a:t>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ru-RU" sz="2000" i="1" dirty="0" smtClean="0"/>
              <a:t>           Педагог – </a:t>
            </a:r>
            <a:r>
              <a:rPr lang="ru-RU" altLang="ru-RU" sz="2000" i="1" dirty="0" err="1" smtClean="0"/>
              <a:t>Финк</a:t>
            </a:r>
            <a:r>
              <a:rPr lang="ru-RU" altLang="ru-RU" sz="2000" i="1" dirty="0" smtClean="0"/>
              <a:t> В.В.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altLang="ru-RU" sz="2000" b="1" i="1" dirty="0" smtClean="0"/>
              <a:t>Макетирование и моделирование. Гончарное дело.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ru-RU" sz="2000" i="1" dirty="0" smtClean="0"/>
              <a:t>         Педагог – </a:t>
            </a:r>
            <a:r>
              <a:rPr lang="ru-RU" altLang="ru-RU" sz="2000" i="1" dirty="0" err="1" smtClean="0"/>
              <a:t>Матлашевский</a:t>
            </a:r>
            <a:r>
              <a:rPr lang="ru-RU" altLang="ru-RU" sz="2000" i="1" dirty="0" smtClean="0"/>
              <a:t> В.А.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altLang="ru-RU" sz="2000" b="1" i="1" dirty="0" smtClean="0"/>
              <a:t>Основы ювелирного дела.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ru-RU" sz="2000" i="1" dirty="0" smtClean="0"/>
              <a:t>        Педагог – Пономарев А.В.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altLang="ru-RU" sz="2000" b="1" i="1" dirty="0" smtClean="0"/>
              <a:t>Сити-фермерство.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ru-RU" sz="2000" i="1" dirty="0" smtClean="0"/>
              <a:t>       Педагог – Евсеева Т.В.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altLang="ru-RU" sz="2000" b="1" i="1" dirty="0" smtClean="0"/>
              <a:t>«Школьный музей».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ru-RU" sz="2000" i="1" dirty="0" smtClean="0"/>
              <a:t>       Педагоги – </a:t>
            </a:r>
            <a:r>
              <a:rPr lang="ru-RU" altLang="ru-RU" sz="2000" i="1" dirty="0" err="1" smtClean="0"/>
              <a:t>Богдашова</a:t>
            </a:r>
            <a:r>
              <a:rPr lang="ru-RU" altLang="ru-RU" sz="2000" i="1" dirty="0" smtClean="0"/>
              <a:t> Н.В., Маслова И.Л.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altLang="ru-RU" sz="2000" b="1" i="1" dirty="0" smtClean="0"/>
              <a:t>Гончарное дело (</a:t>
            </a:r>
            <a:r>
              <a:rPr lang="ru-RU" altLang="ru-RU" sz="2000" b="1" i="1" dirty="0" err="1" smtClean="0"/>
              <a:t>глинопластика</a:t>
            </a:r>
            <a:r>
              <a:rPr lang="ru-RU" altLang="ru-RU" sz="2000" b="1" i="1" dirty="0" smtClean="0"/>
              <a:t>).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ru-RU" sz="2000" i="1" dirty="0" smtClean="0"/>
              <a:t>       Педагог – </a:t>
            </a:r>
            <a:r>
              <a:rPr lang="ru-RU" altLang="ru-RU" sz="2000" i="1" dirty="0" err="1" smtClean="0"/>
              <a:t>Аззалиева</a:t>
            </a:r>
            <a:r>
              <a:rPr lang="ru-RU" altLang="ru-RU" sz="2000" i="1" dirty="0" smtClean="0"/>
              <a:t> Г.Э.</a:t>
            </a:r>
            <a:endParaRPr lang="ru-RU" altLang="ru-RU" sz="2000" b="1" i="1" dirty="0" smtClean="0"/>
          </a:p>
        </p:txBody>
      </p:sp>
      <p:pic>
        <p:nvPicPr>
          <p:cNvPr id="73734" name="Picture 11" descr="фото 26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084168" y="4437112"/>
            <a:ext cx="2776538" cy="2082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576262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chemeClr val="bg2"/>
                </a:solidFill>
              </a:rPr>
              <a:t>Контингент обучающихся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84313"/>
            <a:ext cx="8136904" cy="453697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Классы комплектуются из числа детей с нарушениями слуха, речи школьного возраста, проживающих в  Екатеринбурге и Свердловской области.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В настоящее время обучается 217 детей (32 класса-группы).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Из них 167 учащийся имеют инвалидность по слуху, 8 - на домашнем обучении.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92 воспитанника проживают в интернате</a:t>
            </a:r>
          </a:p>
          <a:p>
            <a:pPr eaLnBrk="1" hangingPunct="1">
              <a:lnSpc>
                <a:spcPct val="90000"/>
              </a:lnSpc>
            </a:pPr>
            <a:endParaRPr lang="ru-RU" alt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Рейтинг выбираемых профессий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2021-2024</a:t>
            </a:r>
            <a:endParaRPr lang="ru-RU" sz="3600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281133"/>
              </p:ext>
            </p:extLst>
          </p:nvPr>
        </p:nvGraphicFramePr>
        <p:xfrm>
          <a:off x="251520" y="1196752"/>
          <a:ext cx="866164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45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-1588" y="0"/>
          <a:ext cx="9145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9" name="Презентация" r:id="rId3" imgW="4570532" imgH="3427608" progId="PowerPoint.Show.12">
                  <p:embed/>
                </p:oleObj>
              </mc:Choice>
              <mc:Fallback>
                <p:oleObj name="Презентация" r:id="rId3" imgW="4570532" imgH="3427608" progId="PowerPoint.Show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0"/>
                        <a:ext cx="91455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Прямоугольник 2"/>
          <p:cNvSpPr>
            <a:spLocks noChangeArrowheads="1"/>
          </p:cNvSpPr>
          <p:nvPr/>
        </p:nvSpPr>
        <p:spPr bwMode="auto">
          <a:xfrm>
            <a:off x="0" y="2266950"/>
            <a:ext cx="88884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2800" dirty="0">
                <a:solidFill>
                  <a:srgbClr val="000000"/>
                </a:solidFill>
                <a:latin typeface="Calibri" pitchFamily="34" charset="0"/>
              </a:rPr>
              <a:t> </a:t>
            </a:r>
            <a:r>
              <a:rPr lang="ru-RU" altLang="ru-RU" sz="4000" dirty="0">
                <a:solidFill>
                  <a:srgbClr val="000000"/>
                </a:solidFill>
                <a:latin typeface="Calibri" pitchFamily="34" charset="0"/>
              </a:rPr>
              <a:t>Благодарю за внимание!</a:t>
            </a:r>
            <a:endParaRPr lang="en-US" altLang="ru-RU" sz="4000" dirty="0">
              <a:solidFill>
                <a:srgbClr val="000000"/>
              </a:solidFill>
              <a:latin typeface="Calibri" pitchFamily="34" charset="0"/>
            </a:endParaRPr>
          </a:p>
          <a:p>
            <a:pPr defTabSz="457200"/>
            <a:r>
              <a:rPr lang="en-US" altLang="ru-RU" sz="4000" dirty="0">
                <a:solidFill>
                  <a:srgbClr val="000000"/>
                </a:solidFill>
                <a:latin typeface="Calibri" pitchFamily="34" charset="0"/>
                <a:hlinkClick r:id="rId5"/>
              </a:rPr>
              <a:t>https://internat126.ru</a:t>
            </a:r>
            <a:r>
              <a:rPr lang="en-US" altLang="ru-RU" sz="400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/</a:t>
            </a:r>
            <a:endParaRPr lang="ru-RU" altLang="ru-RU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457200"/>
            <a:r>
              <a:rPr lang="en-US" altLang="ru-RU" sz="4000" dirty="0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https</a:t>
            </a:r>
            <a:r>
              <a:rPr lang="en-US" altLang="ru-RU" sz="4000" dirty="0">
                <a:solidFill>
                  <a:srgbClr val="000000"/>
                </a:solidFill>
                <a:latin typeface="Calibri" pitchFamily="34" charset="0"/>
                <a:hlinkClick r:id="rId6"/>
              </a:rPr>
              <a:t>://vk.com/school_internat_13</a:t>
            </a:r>
            <a:r>
              <a:rPr lang="ru-RU" altLang="ru-RU" sz="40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3"/>
          <p:cNvGrpSpPr>
            <a:grpSpLocks/>
          </p:cNvGrpSpPr>
          <p:nvPr/>
        </p:nvGrpSpPr>
        <p:grpSpPr bwMode="auto">
          <a:xfrm>
            <a:off x="1062038" y="1572139"/>
            <a:ext cx="6638925" cy="4219060"/>
            <a:chOff x="669" y="1214"/>
            <a:chExt cx="4182" cy="2434"/>
          </a:xfrm>
        </p:grpSpPr>
        <p:sp>
          <p:nvSpPr>
            <p:cNvPr id="47108" name="Oval 3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7F9F2"/>
                </a:gs>
              </a:gsLst>
              <a:lin ang="2700000" scaled="1"/>
            </a:gradFill>
            <a:ln w="3175">
              <a:noFill/>
              <a:round/>
              <a:headEnd/>
              <a:tailEnd type="none" w="sm" len="sm"/>
            </a:ln>
            <a:effectLst/>
          </p:spPr>
          <p:txBody>
            <a:bodyPr vert="eaVert" wrap="none" lIns="92075" tIns="46038" rIns="92075" bIns="46038" anchor="ctr"/>
            <a:lstStyle/>
            <a:p>
              <a:pPr algn="l"/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47109" name="Oval 4"/>
            <p:cNvSpPr>
              <a:spLocks noChangeArrowheads="1"/>
            </p:cNvSpPr>
            <p:nvPr/>
          </p:nvSpPr>
          <p:spPr bwMode="gray">
            <a:xfrm rot="-998297">
              <a:off x="890" y="1482"/>
              <a:ext cx="3630" cy="1900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/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47110" name="Oval 5"/>
            <p:cNvSpPr>
              <a:spLocks noChangeArrowheads="1"/>
            </p:cNvSpPr>
            <p:nvPr/>
          </p:nvSpPr>
          <p:spPr bwMode="gray">
            <a:xfrm rot="20601703">
              <a:off x="894" y="1266"/>
              <a:ext cx="3845" cy="1917"/>
            </a:xfrm>
            <a:prstGeom prst="ellipse">
              <a:avLst/>
            </a:prstGeom>
            <a:gradFill rotWithShape="1">
              <a:gsLst>
                <a:gs pos="0">
                  <a:srgbClr val="2791BB"/>
                </a:gs>
                <a:gs pos="100000">
                  <a:srgbClr val="000000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/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67590" name="Arc 6"/>
            <p:cNvSpPr>
              <a:spLocks/>
            </p:cNvSpPr>
            <p:nvPr/>
          </p:nvSpPr>
          <p:spPr bwMode="gray">
            <a:xfrm rot="20601703">
              <a:off x="2556" y="1292"/>
              <a:ext cx="2024" cy="1077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592" name="Arc 8"/>
            <p:cNvSpPr>
              <a:spLocks/>
            </p:cNvSpPr>
            <p:nvPr/>
          </p:nvSpPr>
          <p:spPr bwMode="gray">
            <a:xfrm rot="20601703">
              <a:off x="2158" y="1308"/>
              <a:ext cx="1793" cy="802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593" name="Arc 9"/>
            <p:cNvSpPr>
              <a:spLocks/>
            </p:cNvSpPr>
            <p:nvPr/>
          </p:nvSpPr>
          <p:spPr bwMode="gray">
            <a:xfrm rot="20601703" flipH="1">
              <a:off x="1128" y="1336"/>
              <a:ext cx="2332" cy="1381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594" name="Freeform 10"/>
            <p:cNvSpPr>
              <a:spLocks/>
            </p:cNvSpPr>
            <p:nvPr/>
          </p:nvSpPr>
          <p:spPr bwMode="gray">
            <a:xfrm>
              <a:off x="3442" y="2215"/>
              <a:ext cx="1026" cy="1187"/>
            </a:xfrm>
            <a:custGeom>
              <a:avLst/>
              <a:gdLst>
                <a:gd name="T0" fmla="*/ 9 w 1105"/>
                <a:gd name="T1" fmla="*/ 888 h 1120"/>
                <a:gd name="T2" fmla="*/ 1105 w 1105"/>
                <a:gd name="T3" fmla="*/ 0 h 1120"/>
                <a:gd name="T4" fmla="*/ 1081 w 1105"/>
                <a:gd name="T5" fmla="*/ 256 h 1120"/>
                <a:gd name="T6" fmla="*/ 705 w 1105"/>
                <a:gd name="T7" fmla="*/ 704 h 1120"/>
                <a:gd name="T8" fmla="*/ 17 w 1105"/>
                <a:gd name="T9" fmla="*/ 1120 h 1120"/>
                <a:gd name="T10" fmla="*/ 9 w 1105"/>
                <a:gd name="T11" fmla="*/ 888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>
                    <a:gamma/>
                    <a:tint val="4549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595" name="Arc 11"/>
            <p:cNvSpPr>
              <a:spLocks/>
            </p:cNvSpPr>
            <p:nvPr/>
          </p:nvSpPr>
          <p:spPr bwMode="gray">
            <a:xfrm rot="20539205">
              <a:off x="2519" y="1520"/>
              <a:ext cx="2185" cy="1665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596" name="Freeform 12"/>
            <p:cNvSpPr>
              <a:spLocks/>
            </p:cNvSpPr>
            <p:nvPr/>
          </p:nvSpPr>
          <p:spPr bwMode="gray">
            <a:xfrm>
              <a:off x="2819" y="2496"/>
              <a:ext cx="648" cy="928"/>
            </a:xfrm>
            <a:custGeom>
              <a:avLst/>
              <a:gdLst>
                <a:gd name="T0" fmla="*/ 648 w 648"/>
                <a:gd name="T1" fmla="*/ 632 h 928"/>
                <a:gd name="T2" fmla="*/ 648 w 648"/>
                <a:gd name="T3" fmla="*/ 928 h 928"/>
                <a:gd name="T4" fmla="*/ 0 w 648"/>
                <a:gd name="T5" fmla="*/ 64 h 928"/>
                <a:gd name="T6" fmla="*/ 96 w 648"/>
                <a:gd name="T7" fmla="*/ 0 h 928"/>
                <a:gd name="T8" fmla="*/ 648 w 648"/>
                <a:gd name="T9" fmla="*/ 63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928">
                  <a:moveTo>
                    <a:pt x="648" y="632"/>
                  </a:moveTo>
                  <a:lnTo>
                    <a:pt x="648" y="928"/>
                  </a:lnTo>
                  <a:lnTo>
                    <a:pt x="0" y="64"/>
                  </a:lnTo>
                  <a:lnTo>
                    <a:pt x="96" y="0"/>
                  </a:lnTo>
                  <a:lnTo>
                    <a:pt x="648" y="63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5490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117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C1C1C1"/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/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47118" name="Text Box 14"/>
            <p:cNvSpPr txBox="1">
              <a:spLocks noChangeArrowheads="1"/>
            </p:cNvSpPr>
            <p:nvPr/>
          </p:nvSpPr>
          <p:spPr bwMode="gray">
            <a:xfrm>
              <a:off x="669" y="1790"/>
              <a:ext cx="2150" cy="4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ru-RU" altLang="ru-RU" sz="2400" b="1" dirty="0">
                  <a:solidFill>
                    <a:srgbClr val="FFFFFF"/>
                  </a:solidFill>
                  <a:latin typeface="Verdana" pitchFamily="34" charset="0"/>
                </a:rPr>
                <a:t>      </a:t>
              </a:r>
              <a:r>
                <a:rPr lang="ru-RU" altLang="ru-RU" sz="2400" b="1" dirty="0" smtClean="0">
                  <a:solidFill>
                    <a:srgbClr val="FFFFFF"/>
                  </a:solidFill>
                  <a:latin typeface="Verdana" pitchFamily="34" charset="0"/>
                </a:rPr>
                <a:t>38%</a:t>
              </a:r>
              <a:endParaRPr lang="ru-RU" altLang="ru-RU" sz="2400" b="1" dirty="0">
                <a:solidFill>
                  <a:srgbClr val="FFFFFF"/>
                </a:solidFill>
                <a:latin typeface="Verdana" pitchFamily="34" charset="0"/>
              </a:endParaRPr>
            </a:p>
            <a:p>
              <a:pPr eaLnBrk="0" hangingPunct="0"/>
              <a:r>
                <a:rPr lang="ru-RU" altLang="ru-RU" sz="2400" b="1" dirty="0">
                  <a:solidFill>
                    <a:srgbClr val="000000"/>
                  </a:solidFill>
                  <a:latin typeface="Verdana" pitchFamily="34" charset="0"/>
                </a:rPr>
                <a:t>Слабослышащие</a:t>
              </a:r>
              <a:endParaRPr lang="en-US" altLang="ru-RU" sz="24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119" name="Text Box 15"/>
            <p:cNvSpPr txBox="1">
              <a:spLocks noChangeArrowheads="1"/>
            </p:cNvSpPr>
            <p:nvPr/>
          </p:nvSpPr>
          <p:spPr bwMode="gray">
            <a:xfrm>
              <a:off x="1722" y="2678"/>
              <a:ext cx="1393" cy="6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ru-RU" altLang="ru-RU" sz="2400" b="1">
                  <a:solidFill>
                    <a:srgbClr val="FFFFFF"/>
                  </a:solidFill>
                  <a:latin typeface="Verdana" pitchFamily="34" charset="0"/>
                </a:rPr>
                <a:t>7%</a:t>
              </a:r>
            </a:p>
            <a:p>
              <a:pPr eaLnBrk="0" hangingPunct="0"/>
              <a:r>
                <a:rPr lang="ru-RU" altLang="ru-RU" sz="2400" b="1">
                  <a:solidFill>
                    <a:srgbClr val="000000"/>
                  </a:solidFill>
                  <a:latin typeface="Verdana" pitchFamily="34" charset="0"/>
                </a:rPr>
                <a:t>Комплекс.</a:t>
              </a:r>
            </a:p>
            <a:p>
              <a:pPr eaLnBrk="0" hangingPunct="0"/>
              <a:r>
                <a:rPr lang="ru-RU" altLang="ru-RU" sz="2400" b="1">
                  <a:solidFill>
                    <a:srgbClr val="000000"/>
                  </a:solidFill>
                  <a:latin typeface="Verdana" pitchFamily="34" charset="0"/>
                </a:rPr>
                <a:t>нарушения</a:t>
              </a:r>
              <a:endParaRPr lang="en-US" altLang="ru-RU" sz="2400" b="1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120" name="Text Box 16"/>
            <p:cNvSpPr txBox="1">
              <a:spLocks noChangeArrowheads="1"/>
            </p:cNvSpPr>
            <p:nvPr/>
          </p:nvSpPr>
          <p:spPr bwMode="gray">
            <a:xfrm>
              <a:off x="3105" y="1214"/>
              <a:ext cx="1598" cy="6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ru-RU" altLang="ru-RU" sz="2400" b="1" dirty="0" smtClean="0">
                  <a:solidFill>
                    <a:srgbClr val="FFFFFF"/>
                  </a:solidFill>
                  <a:latin typeface="Verdana" pitchFamily="34" charset="0"/>
                </a:rPr>
                <a:t>19%</a:t>
              </a:r>
              <a:endParaRPr lang="ru-RU" altLang="ru-RU" sz="2400" b="1" dirty="0">
                <a:solidFill>
                  <a:srgbClr val="FFFFFF"/>
                </a:solidFill>
                <a:latin typeface="Verdana" pitchFamily="34" charset="0"/>
              </a:endParaRPr>
            </a:p>
            <a:p>
              <a:pPr eaLnBrk="0" hangingPunct="0"/>
              <a:r>
                <a:rPr lang="ru-RU" alt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Verdana" pitchFamily="34" charset="0"/>
                </a:rPr>
                <a:t>Нарушения речи</a:t>
              </a:r>
              <a:endParaRPr lang="en-US" alt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7121" name="Text Box 17"/>
            <p:cNvSpPr txBox="1">
              <a:spLocks noChangeArrowheads="1"/>
            </p:cNvSpPr>
            <p:nvPr/>
          </p:nvSpPr>
          <p:spPr bwMode="gray">
            <a:xfrm>
              <a:off x="3150" y="2533"/>
              <a:ext cx="1173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ru-RU" altLang="ru-RU" sz="2400" b="1" dirty="0" smtClean="0">
                  <a:solidFill>
                    <a:srgbClr val="FFFFFF"/>
                  </a:solidFill>
                  <a:latin typeface="Verdana" pitchFamily="34" charset="0"/>
                </a:rPr>
                <a:t>36% </a:t>
              </a:r>
              <a:r>
                <a:rPr lang="ru-RU" altLang="ru-RU" sz="2400" b="1" dirty="0">
                  <a:solidFill>
                    <a:srgbClr val="FFFFFF"/>
                  </a:solidFill>
                  <a:latin typeface="Verdana" pitchFamily="34" charset="0"/>
                </a:rPr>
                <a:t>КИ</a:t>
              </a:r>
              <a:endParaRPr lang="en-US" altLang="ru-RU" sz="24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7122" name="Text Box 18"/>
            <p:cNvSpPr txBox="1">
              <a:spLocks noChangeArrowheads="1"/>
            </p:cNvSpPr>
            <p:nvPr/>
          </p:nvSpPr>
          <p:spPr bwMode="gray">
            <a:xfrm>
              <a:off x="2174" y="2882"/>
              <a:ext cx="116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en-US" altLang="ru-RU" sz="24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67603" name="Freeform 19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>
                <a:gd name="T0" fmla="*/ 0 w 544"/>
                <a:gd name="T1" fmla="*/ 16 h 680"/>
                <a:gd name="T2" fmla="*/ 256 w 544"/>
                <a:gd name="T3" fmla="*/ 528 h 680"/>
                <a:gd name="T4" fmla="*/ 264 w 544"/>
                <a:gd name="T5" fmla="*/ 680 h 680"/>
                <a:gd name="T6" fmla="*/ 448 w 544"/>
                <a:gd name="T7" fmla="*/ 624 h 680"/>
                <a:gd name="T8" fmla="*/ 544 w 544"/>
                <a:gd name="T9" fmla="*/ 576 h 680"/>
                <a:gd name="T10" fmla="*/ 112 w 544"/>
                <a:gd name="T11" fmla="*/ 0 h 680"/>
                <a:gd name="T12" fmla="*/ 0 w 544"/>
                <a:gd name="T13" fmla="*/ 16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19000"/>
                  </a:schemeClr>
                </a:gs>
                <a:gs pos="100000">
                  <a:schemeClr val="hlink">
                    <a:gamma/>
                    <a:tint val="66667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124" name="Oval 20"/>
            <p:cNvSpPr>
              <a:spLocks noChangeArrowheads="1"/>
            </p:cNvSpPr>
            <p:nvPr/>
          </p:nvSpPr>
          <p:spPr bwMode="gray">
            <a:xfrm rot="-998297">
              <a:off x="2501" y="2184"/>
              <a:ext cx="1069" cy="413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/>
              <a:endParaRPr lang="ru-RU" altLang="ru-RU">
                <a:solidFill>
                  <a:srgbClr val="000000"/>
                </a:solidFill>
              </a:endParaRPr>
            </a:p>
          </p:txBody>
        </p:sp>
      </p:grpSp>
      <p:sp>
        <p:nvSpPr>
          <p:cNvPr id="47107" name="Rectangle 22"/>
          <p:cNvSpPr>
            <a:spLocks noGrp="1" noChangeArrowheads="1"/>
          </p:cNvSpPr>
          <p:nvPr>
            <p:ph type="title"/>
          </p:nvPr>
        </p:nvSpPr>
        <p:spPr>
          <a:xfrm>
            <a:off x="1100138" y="620713"/>
            <a:ext cx="7072312" cy="660400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solidFill>
                  <a:srgbClr val="FF0000"/>
                </a:solidFill>
              </a:rPr>
              <a:t>Контингент обучающихся</a:t>
            </a:r>
            <a:endParaRPr lang="en-US" altLang="ru-RU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4"/>
          <p:cNvGraphicFramePr>
            <a:graphicFrameLocks noGrp="1" noChangeAspect="1"/>
          </p:cNvGraphicFramePr>
          <p:nvPr>
            <p:ph/>
          </p:nvPr>
        </p:nvGraphicFramePr>
        <p:xfrm>
          <a:off x="320675" y="1122363"/>
          <a:ext cx="8210550" cy="530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Диаграмма" r:id="rId3" imgW="8229600" imgH="5315102" progId="MSGraph.Chart.8">
                  <p:embed followColorScheme="full"/>
                </p:oleObj>
              </mc:Choice>
              <mc:Fallback>
                <p:oleObj name="Диаграмма" r:id="rId3" imgW="8229600" imgH="5315102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1122363"/>
                        <a:ext cx="8210550" cy="530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57200"/>
            <a:ext cx="7618412" cy="595313"/>
          </a:xfrm>
        </p:spPr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chemeClr val="bg2"/>
                </a:solidFill>
              </a:rPr>
              <a:t>Сопутствующие</a:t>
            </a:r>
            <a:r>
              <a:rPr lang="ru-RU" altLang="ru-RU" sz="4000" smtClean="0"/>
              <a:t> </a:t>
            </a:r>
            <a:r>
              <a:rPr lang="ru-RU" altLang="ru-RU" sz="4000" smtClean="0">
                <a:solidFill>
                  <a:schemeClr val="bg2"/>
                </a:solidFill>
              </a:rPr>
              <a:t>заболевания: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/>
          <p:cNvSpPr>
            <a:spLocks noChangeArrowheads="1"/>
          </p:cNvSpPr>
          <p:nvPr/>
        </p:nvSpPr>
        <p:spPr bwMode="gray">
          <a:xfrm>
            <a:off x="2767013" y="3357563"/>
            <a:ext cx="4532312" cy="1514475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60" name="AutoShape 4"/>
          <p:cNvSpPr>
            <a:spLocks noChangeArrowheads="1"/>
          </p:cNvSpPr>
          <p:nvPr/>
        </p:nvSpPr>
        <p:spPr bwMode="gray">
          <a:xfrm>
            <a:off x="2181225" y="1844675"/>
            <a:ext cx="5632450" cy="12938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Адаптированная основная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образовательная программа</a:t>
            </a:r>
            <a:endParaRPr lang="en-US" altLang="ru-RU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4391025" y="3714750"/>
            <a:ext cx="113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000000"/>
                </a:solidFill>
              </a:rPr>
              <a:t>условия</a:t>
            </a:r>
            <a:endParaRPr lang="en-US" altLang="ru-RU">
              <a:solidFill>
                <a:srgbClr val="000000"/>
              </a:solidFill>
            </a:endParaRPr>
          </a:p>
        </p:txBody>
      </p:sp>
      <p:grpSp>
        <p:nvGrpSpPr>
          <p:cNvPr id="53253" name="Group 13"/>
          <p:cNvGrpSpPr>
            <a:grpSpLocks/>
          </p:cNvGrpSpPr>
          <p:nvPr/>
        </p:nvGrpSpPr>
        <p:grpSpPr bwMode="auto">
          <a:xfrm>
            <a:off x="2943225" y="4238625"/>
            <a:ext cx="1544638" cy="1766888"/>
            <a:chOff x="3024" y="2823"/>
            <a:chExt cx="973" cy="1113"/>
          </a:xfrm>
        </p:grpSpPr>
        <p:sp>
          <p:nvSpPr>
            <p:cNvPr id="53276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53280" name="Picture 18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81" name="Text Box 19"/>
            <p:cNvSpPr txBox="1">
              <a:spLocks noChangeArrowheads="1"/>
            </p:cNvSpPr>
            <p:nvPr/>
          </p:nvSpPr>
          <p:spPr bwMode="gray">
            <a:xfrm>
              <a:off x="3267" y="3213"/>
              <a:ext cx="46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b="1">
                  <a:solidFill>
                    <a:srgbClr val="FFFFFF"/>
                  </a:solidFill>
                  <a:latin typeface="Verdana" pitchFamily="34" charset="0"/>
                </a:rPr>
                <a:t>МТБ</a:t>
              </a:r>
              <a:endParaRPr lang="en-US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53254" name="Group 20"/>
          <p:cNvGrpSpPr>
            <a:grpSpLocks/>
          </p:cNvGrpSpPr>
          <p:nvPr/>
        </p:nvGrpSpPr>
        <p:grpSpPr bwMode="auto">
          <a:xfrm>
            <a:off x="996950" y="4213225"/>
            <a:ext cx="1544638" cy="1766888"/>
            <a:chOff x="1776" y="2823"/>
            <a:chExt cx="973" cy="1113"/>
          </a:xfrm>
        </p:grpSpPr>
        <p:sp>
          <p:nvSpPr>
            <p:cNvPr id="53270" name="Oval 21"/>
            <p:cNvSpPr>
              <a:spLocks noChangeArrowheads="1"/>
            </p:cNvSpPr>
            <p:nvPr/>
          </p:nvSpPr>
          <p:spPr bwMode="gray">
            <a:xfrm>
              <a:off x="1872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70678" name="Oval 22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53274" name="Picture 25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75" name="Text Box 26"/>
            <p:cNvSpPr txBox="1">
              <a:spLocks noChangeArrowheads="1"/>
            </p:cNvSpPr>
            <p:nvPr/>
          </p:nvSpPr>
          <p:spPr bwMode="gray">
            <a:xfrm>
              <a:off x="1888" y="3213"/>
              <a:ext cx="7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>
                  <a:solidFill>
                    <a:srgbClr val="FFFFFF"/>
                  </a:solidFill>
                </a:rPr>
                <a:t>Финансы</a:t>
              </a:r>
              <a:endParaRPr lang="en-US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53255" name="Group 27"/>
          <p:cNvGrpSpPr>
            <a:grpSpLocks/>
          </p:cNvGrpSpPr>
          <p:nvPr/>
        </p:nvGrpSpPr>
        <p:grpSpPr bwMode="auto">
          <a:xfrm>
            <a:off x="4997450" y="4238625"/>
            <a:ext cx="1674813" cy="1897063"/>
            <a:chOff x="555" y="2823"/>
            <a:chExt cx="973" cy="1113"/>
          </a:xfrm>
        </p:grpSpPr>
        <p:sp>
          <p:nvSpPr>
            <p:cNvPr id="53264" name="Oval 28"/>
            <p:cNvSpPr>
              <a:spLocks noChangeArrowheads="1"/>
            </p:cNvSpPr>
            <p:nvPr/>
          </p:nvSpPr>
          <p:spPr bwMode="gray">
            <a:xfrm>
              <a:off x="624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266" name="Oval 3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solidFill>
              <a:srgbClr val="FF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ru-RU" altLang="ru-RU">
                <a:solidFill>
                  <a:srgbClr val="FF0000"/>
                </a:solidFill>
              </a:endParaRPr>
            </a:p>
          </p:txBody>
        </p:sp>
        <p:sp>
          <p:nvSpPr>
            <p:cNvPr id="53267" name="Oval 3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solidFill>
              <a:srgbClr val="FF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53268" name="Picture 32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9" name="Text Box 33"/>
            <p:cNvSpPr txBox="1">
              <a:spLocks noChangeArrowheads="1"/>
            </p:cNvSpPr>
            <p:nvPr/>
          </p:nvSpPr>
          <p:spPr bwMode="gray">
            <a:xfrm>
              <a:off x="709" y="3362"/>
              <a:ext cx="6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b="1">
                  <a:solidFill>
                    <a:srgbClr val="FFFFFF"/>
                  </a:solidFill>
                  <a:latin typeface="Verdana" pitchFamily="34" charset="0"/>
                </a:rPr>
                <a:t>Кадры</a:t>
              </a:r>
              <a:endParaRPr lang="en-US" alt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53256" name="Group 13"/>
          <p:cNvGrpSpPr>
            <a:grpSpLocks/>
          </p:cNvGrpSpPr>
          <p:nvPr/>
        </p:nvGrpSpPr>
        <p:grpSpPr bwMode="auto">
          <a:xfrm>
            <a:off x="7015163" y="3860800"/>
            <a:ext cx="1804987" cy="1897063"/>
            <a:chOff x="3024" y="2823"/>
            <a:chExt cx="973" cy="1113"/>
          </a:xfrm>
        </p:grpSpPr>
        <p:sp>
          <p:nvSpPr>
            <p:cNvPr id="53258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39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Oval 16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52000">
                  <a:srgbClr val="C00000"/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261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solidFill>
              <a:srgbClr val="FF00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53262" name="Picture 18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3" name="Text Box 19"/>
            <p:cNvSpPr txBox="1">
              <a:spLocks noChangeArrowheads="1"/>
            </p:cNvSpPr>
            <p:nvPr/>
          </p:nvSpPr>
          <p:spPr bwMode="gray">
            <a:xfrm>
              <a:off x="3045" y="3213"/>
              <a:ext cx="91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b="1">
                  <a:solidFill>
                    <a:srgbClr val="FFFFFF"/>
                  </a:solidFill>
                  <a:latin typeface="Verdana" pitchFamily="34" charset="0"/>
                </a:rPr>
                <a:t>Инф-обр.</a:t>
              </a:r>
            </a:p>
            <a:p>
              <a:r>
                <a:rPr lang="ru-RU" altLang="ru-RU" b="1">
                  <a:solidFill>
                    <a:srgbClr val="FFFFFF"/>
                  </a:solidFill>
                  <a:latin typeface="Verdana" pitchFamily="34" charset="0"/>
                </a:rPr>
                <a:t>СРЕДА</a:t>
              </a:r>
              <a:endParaRPr lang="en-US" altLang="ru-RU">
                <a:solidFill>
                  <a:srgbClr val="FFFFFF"/>
                </a:solidFill>
              </a:endParaRPr>
            </a:p>
          </p:txBody>
        </p:sp>
      </p:grpSp>
      <p:sp>
        <p:nvSpPr>
          <p:cNvPr id="53257" name="Прямоугольник 1"/>
          <p:cNvSpPr>
            <a:spLocks noChangeArrowheads="1"/>
          </p:cNvSpPr>
          <p:nvPr/>
        </p:nvSpPr>
        <p:spPr bwMode="auto">
          <a:xfrm>
            <a:off x="1168400" y="461963"/>
            <a:ext cx="73104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 dirty="0">
                <a:solidFill>
                  <a:srgbClr val="FF0000"/>
                </a:solidFill>
              </a:rPr>
              <a:t>Разработка и реализация АООП в соответствие с ФГОС ОВЗ и </a:t>
            </a:r>
            <a:r>
              <a:rPr lang="ru-RU" altLang="ru-RU" sz="3200" dirty="0" smtClean="0">
                <a:solidFill>
                  <a:srgbClr val="FF0000"/>
                </a:solidFill>
              </a:rPr>
              <a:t>ФАОП</a:t>
            </a:r>
            <a:endParaRPr lang="ru-RU" altLang="ru-RU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chemeClr val="bg2"/>
                </a:solidFill>
              </a:rPr>
              <a:t>Условия получения 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0" y="2012806"/>
            <a:ext cx="4320077" cy="2880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3995936" cy="2996952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23875"/>
          </a:xfrm>
        </p:spPr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chemeClr val="bg2"/>
                </a:solidFill>
              </a:rPr>
              <a:t>Программы: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5538"/>
            <a:ext cx="8352160" cy="482374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2400" b="1" dirty="0" smtClean="0"/>
              <a:t>Адаптированная основная общеобразовательная программа начального общего образования </a:t>
            </a:r>
            <a:r>
              <a:rPr lang="ru-RU" altLang="ru-RU" sz="2400" b="1" dirty="0"/>
              <a:t>для слабослышащих и позднооглохших детей </a:t>
            </a:r>
            <a:endParaRPr lang="ru-RU" altLang="ru-RU" sz="2400" b="1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  (варианты </a:t>
            </a:r>
            <a:r>
              <a:rPr lang="ru-RU" altLang="ru-RU" sz="2400" b="1" dirty="0"/>
              <a:t>2.2,2.3);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400" b="1" dirty="0" smtClean="0"/>
              <a:t> Адаптированная основная общеобразовательная </a:t>
            </a:r>
            <a:r>
              <a:rPr lang="ru-RU" altLang="ru-RU" sz="2400" b="1" dirty="0"/>
              <a:t>программа </a:t>
            </a:r>
            <a:r>
              <a:rPr lang="ru-RU" altLang="ru-RU" sz="2400" b="1" dirty="0" smtClean="0"/>
              <a:t>основного общего, среднего общего образования для слабослышащих и позднооглохших детей (вариант 2.2.2</a:t>
            </a:r>
            <a:r>
              <a:rPr lang="ru-RU" altLang="ru-RU" sz="2400" b="1" dirty="0" smtClean="0"/>
              <a:t>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400" b="1" dirty="0" smtClean="0"/>
              <a:t>Адаптированная основная общеобразовательная программа для слабослышащих </a:t>
            </a:r>
            <a:r>
              <a:rPr lang="ru-RU" altLang="ru-RU" sz="2400" b="1" dirty="0"/>
              <a:t>обучающихся с </a:t>
            </a:r>
            <a:r>
              <a:rPr lang="ru-RU" altLang="ru-RU" sz="2400" b="1" dirty="0" smtClean="0"/>
              <a:t>интеллектуальными нарушениями</a:t>
            </a:r>
            <a:r>
              <a:rPr lang="ru-RU" altLang="ru-RU" sz="2400" b="1" dirty="0"/>
              <a:t>;</a:t>
            </a:r>
            <a:endParaRPr lang="ru-RU" altLang="ru-RU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400" b="1" dirty="0"/>
              <a:t>Адаптированная основная </a:t>
            </a:r>
            <a:r>
              <a:rPr lang="ru-RU" altLang="ru-RU" sz="2400" b="1" dirty="0" smtClean="0"/>
              <a:t>общеобразовательная программа </a:t>
            </a:r>
            <a:r>
              <a:rPr lang="ru-RU" altLang="ru-RU" sz="2400" b="1" dirty="0"/>
              <a:t>начального </a:t>
            </a:r>
            <a:r>
              <a:rPr lang="ru-RU" altLang="ru-RU" sz="2400" b="1" dirty="0" smtClean="0"/>
              <a:t>общего образования для детей с тяжелыми нарушениями речи</a:t>
            </a:r>
            <a:r>
              <a:rPr lang="ru-RU" altLang="ru-RU" sz="2400" b="1" dirty="0"/>
              <a:t> </a:t>
            </a:r>
            <a:r>
              <a:rPr lang="ru-RU" altLang="ru-RU" sz="2400" b="1" dirty="0" smtClean="0"/>
              <a:t>(вариант 5.2, 2 отделение);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d_2590_slide">
  <a:themeElements>
    <a:clrScheme name="ind_2590_slide 2">
      <a:dk1>
        <a:srgbClr val="000000"/>
      </a:dk1>
      <a:lt1>
        <a:srgbClr val="E3E9F7"/>
      </a:lt1>
      <a:dk2>
        <a:srgbClr val="000000"/>
      </a:dk2>
      <a:lt2>
        <a:srgbClr val="B2B2B2"/>
      </a:lt2>
      <a:accent1>
        <a:srgbClr val="38BFFF"/>
      </a:accent1>
      <a:accent2>
        <a:srgbClr val="0551FF"/>
      </a:accent2>
      <a:accent3>
        <a:srgbClr val="EFF2FA"/>
      </a:accent3>
      <a:accent4>
        <a:srgbClr val="000000"/>
      </a:accent4>
      <a:accent5>
        <a:srgbClr val="AEDCFF"/>
      </a:accent5>
      <a:accent6>
        <a:srgbClr val="0449E7"/>
      </a:accent6>
      <a:hlink>
        <a:srgbClr val="005175"/>
      </a:hlink>
      <a:folHlink>
        <a:srgbClr val="1B006B"/>
      </a:folHlink>
    </a:clrScheme>
    <a:fontScheme name="ind_2590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2590_slide 1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A8BBE6"/>
        </a:accent1>
        <a:accent2>
          <a:srgbClr val="0553FF"/>
        </a:accent2>
        <a:accent3>
          <a:srgbClr val="EFF2FA"/>
        </a:accent3>
        <a:accent4>
          <a:srgbClr val="000000"/>
        </a:accent4>
        <a:accent5>
          <a:srgbClr val="D1DAF0"/>
        </a:accent5>
        <a:accent6>
          <a:srgbClr val="044AE7"/>
        </a:accent6>
        <a:hlink>
          <a:srgbClr val="00236B"/>
        </a:hlink>
        <a:folHlink>
          <a:srgbClr val="102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2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38BFFF"/>
        </a:accent1>
        <a:accent2>
          <a:srgbClr val="0551FF"/>
        </a:accent2>
        <a:accent3>
          <a:srgbClr val="EFF2FA"/>
        </a:accent3>
        <a:accent4>
          <a:srgbClr val="000000"/>
        </a:accent4>
        <a:accent5>
          <a:srgbClr val="AEDCFF"/>
        </a:accent5>
        <a:accent6>
          <a:srgbClr val="0449E7"/>
        </a:accent6>
        <a:hlink>
          <a:srgbClr val="005175"/>
        </a:hlink>
        <a:folHlink>
          <a:srgbClr val="1B00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3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FFCE05"/>
        </a:accent1>
        <a:accent2>
          <a:srgbClr val="FF7605"/>
        </a:accent2>
        <a:accent3>
          <a:srgbClr val="EFF2FA"/>
        </a:accent3>
        <a:accent4>
          <a:srgbClr val="000000"/>
        </a:accent4>
        <a:accent5>
          <a:srgbClr val="FFE3AA"/>
        </a:accent5>
        <a:accent6>
          <a:srgbClr val="E76A04"/>
        </a:accent6>
        <a:hlink>
          <a:srgbClr val="002475"/>
        </a:hlink>
        <a:folHlink>
          <a:srgbClr val="7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4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CEFF05"/>
        </a:accent1>
        <a:accent2>
          <a:srgbClr val="FF9D05"/>
        </a:accent2>
        <a:accent3>
          <a:srgbClr val="EFF2FA"/>
        </a:accent3>
        <a:accent4>
          <a:srgbClr val="000000"/>
        </a:accent4>
        <a:accent5>
          <a:srgbClr val="E3FFAA"/>
        </a:accent5>
        <a:accent6>
          <a:srgbClr val="E78E04"/>
        </a:accent6>
        <a:hlink>
          <a:srgbClr val="750038"/>
        </a:hlink>
        <a:folHlink>
          <a:srgbClr val="001D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8BBE6"/>
        </a:accent1>
        <a:accent2>
          <a:srgbClr val="0553FF"/>
        </a:accent2>
        <a:accent3>
          <a:srgbClr val="FFFFFF"/>
        </a:accent3>
        <a:accent4>
          <a:srgbClr val="000000"/>
        </a:accent4>
        <a:accent5>
          <a:srgbClr val="D1DAF0"/>
        </a:accent5>
        <a:accent6>
          <a:srgbClr val="044AE7"/>
        </a:accent6>
        <a:hlink>
          <a:srgbClr val="00236B"/>
        </a:hlink>
        <a:folHlink>
          <a:srgbClr val="102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8BFFF"/>
        </a:accent1>
        <a:accent2>
          <a:srgbClr val="0551FF"/>
        </a:accent2>
        <a:accent3>
          <a:srgbClr val="FFFFFF"/>
        </a:accent3>
        <a:accent4>
          <a:srgbClr val="000000"/>
        </a:accent4>
        <a:accent5>
          <a:srgbClr val="AEDCFF"/>
        </a:accent5>
        <a:accent6>
          <a:srgbClr val="0449E7"/>
        </a:accent6>
        <a:hlink>
          <a:srgbClr val="005175"/>
        </a:hlink>
        <a:folHlink>
          <a:srgbClr val="1B00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E05"/>
        </a:accent1>
        <a:accent2>
          <a:srgbClr val="FF7605"/>
        </a:accent2>
        <a:accent3>
          <a:srgbClr val="FFFFFF"/>
        </a:accent3>
        <a:accent4>
          <a:srgbClr val="000000"/>
        </a:accent4>
        <a:accent5>
          <a:srgbClr val="FFE3AA"/>
        </a:accent5>
        <a:accent6>
          <a:srgbClr val="E76A04"/>
        </a:accent6>
        <a:hlink>
          <a:srgbClr val="002475"/>
        </a:hlink>
        <a:folHlink>
          <a:srgbClr val="7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FF05"/>
        </a:accent1>
        <a:accent2>
          <a:srgbClr val="FF9D05"/>
        </a:accent2>
        <a:accent3>
          <a:srgbClr val="FFFFFF"/>
        </a:accent3>
        <a:accent4>
          <a:srgbClr val="000000"/>
        </a:accent4>
        <a:accent5>
          <a:srgbClr val="E3FFAA"/>
        </a:accent5>
        <a:accent6>
          <a:srgbClr val="E78E04"/>
        </a:accent6>
        <a:hlink>
          <a:srgbClr val="750038"/>
        </a:hlink>
        <a:folHlink>
          <a:srgbClr val="001D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nd_2590_slide">
  <a:themeElements>
    <a:clrScheme name="ind_2590_slide 2">
      <a:dk1>
        <a:srgbClr val="000000"/>
      </a:dk1>
      <a:lt1>
        <a:srgbClr val="E3E9F7"/>
      </a:lt1>
      <a:dk2>
        <a:srgbClr val="000000"/>
      </a:dk2>
      <a:lt2>
        <a:srgbClr val="B2B2B2"/>
      </a:lt2>
      <a:accent1>
        <a:srgbClr val="38BFFF"/>
      </a:accent1>
      <a:accent2>
        <a:srgbClr val="0551FF"/>
      </a:accent2>
      <a:accent3>
        <a:srgbClr val="EFF2FA"/>
      </a:accent3>
      <a:accent4>
        <a:srgbClr val="000000"/>
      </a:accent4>
      <a:accent5>
        <a:srgbClr val="AEDCFF"/>
      </a:accent5>
      <a:accent6>
        <a:srgbClr val="0449E7"/>
      </a:accent6>
      <a:hlink>
        <a:srgbClr val="005175"/>
      </a:hlink>
      <a:folHlink>
        <a:srgbClr val="1B006B"/>
      </a:folHlink>
    </a:clrScheme>
    <a:fontScheme name="ind_2590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2590_slide 1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A8BBE6"/>
        </a:accent1>
        <a:accent2>
          <a:srgbClr val="0553FF"/>
        </a:accent2>
        <a:accent3>
          <a:srgbClr val="EFF2FA"/>
        </a:accent3>
        <a:accent4>
          <a:srgbClr val="000000"/>
        </a:accent4>
        <a:accent5>
          <a:srgbClr val="D1DAF0"/>
        </a:accent5>
        <a:accent6>
          <a:srgbClr val="044AE7"/>
        </a:accent6>
        <a:hlink>
          <a:srgbClr val="00236B"/>
        </a:hlink>
        <a:folHlink>
          <a:srgbClr val="102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2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38BFFF"/>
        </a:accent1>
        <a:accent2>
          <a:srgbClr val="0551FF"/>
        </a:accent2>
        <a:accent3>
          <a:srgbClr val="EFF2FA"/>
        </a:accent3>
        <a:accent4>
          <a:srgbClr val="000000"/>
        </a:accent4>
        <a:accent5>
          <a:srgbClr val="AEDCFF"/>
        </a:accent5>
        <a:accent6>
          <a:srgbClr val="0449E7"/>
        </a:accent6>
        <a:hlink>
          <a:srgbClr val="005175"/>
        </a:hlink>
        <a:folHlink>
          <a:srgbClr val="1B00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3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FFCE05"/>
        </a:accent1>
        <a:accent2>
          <a:srgbClr val="FF7605"/>
        </a:accent2>
        <a:accent3>
          <a:srgbClr val="EFF2FA"/>
        </a:accent3>
        <a:accent4>
          <a:srgbClr val="000000"/>
        </a:accent4>
        <a:accent5>
          <a:srgbClr val="FFE3AA"/>
        </a:accent5>
        <a:accent6>
          <a:srgbClr val="E76A04"/>
        </a:accent6>
        <a:hlink>
          <a:srgbClr val="002475"/>
        </a:hlink>
        <a:folHlink>
          <a:srgbClr val="7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4">
        <a:dk1>
          <a:srgbClr val="000000"/>
        </a:dk1>
        <a:lt1>
          <a:srgbClr val="E3E9F7"/>
        </a:lt1>
        <a:dk2>
          <a:srgbClr val="000000"/>
        </a:dk2>
        <a:lt2>
          <a:srgbClr val="B2B2B2"/>
        </a:lt2>
        <a:accent1>
          <a:srgbClr val="CEFF05"/>
        </a:accent1>
        <a:accent2>
          <a:srgbClr val="FF9D05"/>
        </a:accent2>
        <a:accent3>
          <a:srgbClr val="EFF2FA"/>
        </a:accent3>
        <a:accent4>
          <a:srgbClr val="000000"/>
        </a:accent4>
        <a:accent5>
          <a:srgbClr val="E3FFAA"/>
        </a:accent5>
        <a:accent6>
          <a:srgbClr val="E78E04"/>
        </a:accent6>
        <a:hlink>
          <a:srgbClr val="750038"/>
        </a:hlink>
        <a:folHlink>
          <a:srgbClr val="001D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8BBE6"/>
        </a:accent1>
        <a:accent2>
          <a:srgbClr val="0553FF"/>
        </a:accent2>
        <a:accent3>
          <a:srgbClr val="FFFFFF"/>
        </a:accent3>
        <a:accent4>
          <a:srgbClr val="000000"/>
        </a:accent4>
        <a:accent5>
          <a:srgbClr val="D1DAF0"/>
        </a:accent5>
        <a:accent6>
          <a:srgbClr val="044AE7"/>
        </a:accent6>
        <a:hlink>
          <a:srgbClr val="00236B"/>
        </a:hlink>
        <a:folHlink>
          <a:srgbClr val="102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8BFFF"/>
        </a:accent1>
        <a:accent2>
          <a:srgbClr val="0551FF"/>
        </a:accent2>
        <a:accent3>
          <a:srgbClr val="FFFFFF"/>
        </a:accent3>
        <a:accent4>
          <a:srgbClr val="000000"/>
        </a:accent4>
        <a:accent5>
          <a:srgbClr val="AEDCFF"/>
        </a:accent5>
        <a:accent6>
          <a:srgbClr val="0449E7"/>
        </a:accent6>
        <a:hlink>
          <a:srgbClr val="005175"/>
        </a:hlink>
        <a:folHlink>
          <a:srgbClr val="1B00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E05"/>
        </a:accent1>
        <a:accent2>
          <a:srgbClr val="FF7605"/>
        </a:accent2>
        <a:accent3>
          <a:srgbClr val="FFFFFF"/>
        </a:accent3>
        <a:accent4>
          <a:srgbClr val="000000"/>
        </a:accent4>
        <a:accent5>
          <a:srgbClr val="FFE3AA"/>
        </a:accent5>
        <a:accent6>
          <a:srgbClr val="E76A04"/>
        </a:accent6>
        <a:hlink>
          <a:srgbClr val="002475"/>
        </a:hlink>
        <a:folHlink>
          <a:srgbClr val="7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2590_slid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FF05"/>
        </a:accent1>
        <a:accent2>
          <a:srgbClr val="FF9D05"/>
        </a:accent2>
        <a:accent3>
          <a:srgbClr val="FFFFFF"/>
        </a:accent3>
        <a:accent4>
          <a:srgbClr val="000000"/>
        </a:accent4>
        <a:accent5>
          <a:srgbClr val="E3FFAA"/>
        </a:accent5>
        <a:accent6>
          <a:srgbClr val="E78E04"/>
        </a:accent6>
        <a:hlink>
          <a:srgbClr val="750038"/>
        </a:hlink>
        <a:folHlink>
          <a:srgbClr val="001D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2777</TotalTime>
  <Words>858</Words>
  <Application>Microsoft Office PowerPoint</Application>
  <PresentationFormat>Экран (4:3)</PresentationFormat>
  <Paragraphs>210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Пиксел</vt:lpstr>
      <vt:lpstr>1_ind_2590_slide</vt:lpstr>
      <vt:lpstr>Тема Office</vt:lpstr>
      <vt:lpstr>ind_2590_slide</vt:lpstr>
      <vt:lpstr>Фотография Photo Editor</vt:lpstr>
      <vt:lpstr>Диаграмма</vt:lpstr>
      <vt:lpstr>Диаграмма Microsoft Excel</vt:lpstr>
      <vt:lpstr>Презентация</vt:lpstr>
      <vt:lpstr>ГБОУ СО «Екатеринбургская  школа - интернат №13»</vt:lpstr>
      <vt:lpstr>Страницы истории</vt:lpstr>
      <vt:lpstr>Цель школы-интерната –</vt:lpstr>
      <vt:lpstr>Контингент обучающихся</vt:lpstr>
      <vt:lpstr>Контингент обучающихся</vt:lpstr>
      <vt:lpstr>Сопутствующие заболевания:</vt:lpstr>
      <vt:lpstr>Презентация PowerPoint</vt:lpstr>
      <vt:lpstr>Условия получения образования</vt:lpstr>
      <vt:lpstr>Программы:</vt:lpstr>
      <vt:lpstr>Дифференцированный подход в обучении слабослышащих</vt:lpstr>
      <vt:lpstr>Оптимальная наполняемость классов</vt:lpstr>
      <vt:lpstr>Технические средства обучения:</vt:lpstr>
      <vt:lpstr>Материально- техническая база</vt:lpstr>
      <vt:lpstr>Презентация PowerPoint</vt:lpstr>
      <vt:lpstr>Кабинет физики</vt:lpstr>
      <vt:lpstr>Кабинет робототехники</vt:lpstr>
      <vt:lpstr>Кабинеты психологической службы</vt:lpstr>
      <vt:lpstr>Арт-студия</vt:lpstr>
      <vt:lpstr>Гончарная мастерская</vt:lpstr>
      <vt:lpstr>Презентация PowerPoint</vt:lpstr>
      <vt:lpstr>Презентация PowerPoint</vt:lpstr>
      <vt:lpstr>теплица</vt:lpstr>
      <vt:lpstr>Швейная мастерская</vt:lpstr>
      <vt:lpstr>Мастерская</vt:lpstr>
      <vt:lpstr>Камнерезная мастерская</vt:lpstr>
      <vt:lpstr>Тренажерный зал</vt:lpstr>
      <vt:lpstr>Абилимпикс</vt:lpstr>
      <vt:lpstr>Презентация PowerPoint</vt:lpstr>
      <vt:lpstr>Материально- техническая база</vt:lpstr>
      <vt:lpstr>Кадровые условия</vt:lpstr>
      <vt:lpstr>Образование педагогов</vt:lpstr>
      <vt:lpstr>Стаж педагогов</vt:lpstr>
      <vt:lpstr>Квалификация педагогов</vt:lpstr>
      <vt:lpstr>Медицинское сопровождение</vt:lpstr>
      <vt:lpstr>Психологическое сопровождение</vt:lpstr>
      <vt:lpstr>Психолого-медико-педагогический консилиум</vt:lpstr>
      <vt:lpstr>Традиционные праздники</vt:lpstr>
      <vt:lpstr>Дополнительное образование</vt:lpstr>
      <vt:lpstr>Дополнительное образование</vt:lpstr>
      <vt:lpstr>Рейтинг выбираемых профессий  2021-2024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Визитная карточка</dc:title>
  <dc:creator>pupil</dc:creator>
  <cp:lastModifiedBy>директор</cp:lastModifiedBy>
  <cp:revision>178</cp:revision>
  <dcterms:created xsi:type="dcterms:W3CDTF">2005-01-15T08:14:23Z</dcterms:created>
  <dcterms:modified xsi:type="dcterms:W3CDTF">2025-02-06T12:12:59Z</dcterms:modified>
</cp:coreProperties>
</file>