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59" r:id="rId19"/>
    <p:sldId id="273" r:id="rId20"/>
    <p:sldId id="274" r:id="rId21"/>
    <p:sldId id="275" r:id="rId22"/>
    <p:sldId id="27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heme" Target="theme/theme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13425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6379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906856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955338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5242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932150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53504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451204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203836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913760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36328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423689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192548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48299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99152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21320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801010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96371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5100779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829122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9285912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31E122-E51B-485B-B388-B73CB8CC7368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979A2E-51B2-49B4-9A07-148143FB4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235165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E122-E51B-485B-B388-B73CB8CC7368}" type="datetimeFigureOut">
              <a:rPr lang="ru-RU" smtClean="0"/>
              <a:t>18.06.2020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9A2E-51B2-49B4-9A07-148143FB4C3C}" type="slidenum">
              <a:rPr lang="ru-RU" smtClean="0"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852900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31E122-E51B-485B-B388-B73CB8CC7368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18.06.2020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979A2E-51B2-49B4-9A07-148143FB4C3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9637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indheart.co/descargables?fbclid=IwAR37zrq30VLZMUmW10oVsSIGBvappsWoKrArT85jY5vFX3-kMNsuKS8rRt0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86000">
              <a:schemeClr val="bg2">
                <a:tint val="45000"/>
                <a:shade val="99000"/>
                <a:satMod val="35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crimea-radio.ru/wp-content/uploads/2020/05/deti-koron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658" y="1472698"/>
            <a:ext cx="8627574" cy="537022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196511" y="1299735"/>
            <a:ext cx="489499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Государственное бюджетное образовательное учреждение 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Свердловской области</a:t>
            </a:r>
          </a:p>
          <a:p>
            <a:pPr algn="ctr"/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«Екатеринбургская школа-интернат №13»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16632"/>
            <a:ext cx="8352928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 СПРАВИТСЯ С ПРОБЛЕМНОЙ</a:t>
            </a:r>
          </a:p>
          <a:p>
            <a:pPr algn="ctr"/>
            <a:r>
              <a:rPr lang="ru-RU" sz="40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СИТУАЦИЕЙ</a:t>
            </a:r>
            <a:endParaRPr lang="ru-RU" sz="4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439149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2780928"/>
            <a:ext cx="8880921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i="0" u="sng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Расскажите детям о путях передачи коронавируса</a:t>
            </a:r>
            <a:r>
              <a:rPr lang="ru-RU" sz="2000" b="1" i="0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: </a:t>
            </a:r>
          </a:p>
          <a:p>
            <a:r>
              <a:rPr lang="ru-RU" sz="2000" b="1" i="0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Arial"/>
              </a:rPr>
              <a:t>Заразиться COVID-19 можно от других людей, если они инфицированы вирусом. Заболевание может передаваться от человека к человеку через мелкие капли, выделяемые из носа или рта больного COVID-19, при кашле, или чихании. Эти капли попадают на окружающие человека предметы и поверхности. Другие люди могут заразиться в результате прикосновения сначала к  предметам или поверхностям, а затем – к глазам, носу,  рту. Кроме того, заражение может произойти при вдыхании мелких капель, которые выделяются при кашле, или чихании человека с COVID-19. По этой причине важно держаться от больного человека на расстоянии более 1 метра.</a:t>
            </a:r>
            <a:endParaRPr lang="ru-RU" sz="2000" b="1" dirty="0">
              <a:ln w="1905"/>
              <a:solidFill>
                <a:srgbClr val="00206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0242" name="Picture 2" descr="https://avatars.mds.yandex.net/get-pdb/2835013/da1453fa-7997-4cd1-8c7a-2ec30d97505f/s1200?webp=fals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30793"/>
            <a:ext cx="3312368" cy="1863207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mschcentr74.ru/images/NewsImages/kak-sberech-zrenie-shkolnika-7-prostyh-sovetov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48" r="30570"/>
          <a:stretch/>
        </p:blipFill>
        <p:spPr bwMode="auto">
          <a:xfrm>
            <a:off x="-26707" y="-16286"/>
            <a:ext cx="3086539" cy="301596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50" name="Picture 10" descr="https://sun1-26.userapi.com/c846324/v846324880/1e3bc2/tKAobiK3Lkc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43" t="26303" r="32095"/>
          <a:stretch/>
        </p:blipFill>
        <p:spPr bwMode="auto">
          <a:xfrm>
            <a:off x="5257729" y="89209"/>
            <a:ext cx="3850368" cy="3495787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4267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184108" y="160337"/>
            <a:ext cx="4572000" cy="67403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Объясните, как избежать заражения: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не контактировать с людьми, имеющими признаки простуды и ОРВИ (выделения из носа, кашель, чихание и др.);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не посещать массовые мероприятия (кинотеатры, студии, секции, пр.);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как можно чаще мыть руки с мылом;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возможности, не трогать руками глаза, рот и нос;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по возможности, не прикасаться к ручкам, перилам, другим предметам и поверхностям в общественных местах;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избегать приветственных рукопожатий, поцелуев и объятий; </a:t>
            </a:r>
          </a:p>
          <a:p>
            <a:pPr marL="342900" indent="-342900">
              <a:buFont typeface="+mj-lt"/>
              <a:buAutoNum type="arabicPeriod"/>
            </a:pPr>
            <a:r>
              <a:rPr lang="ru-RU" b="1" dirty="0" smtClean="0">
                <a:ln w="1905"/>
                <a:solidFill>
                  <a:srgbClr val="00206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вести здоровый образ жизни: вовремя ложиться спать и высыпаться; сбалансированно питаться и регулярно делать зарядку. </a:t>
            </a:r>
          </a:p>
          <a:p>
            <a:pPr algn="ctr"/>
            <a:r>
              <a:rPr lang="ru-RU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Обратите внимание на то, что вам необходимо регулярно проветривать помещение и делать влажную уборку. Превратите эти занятия в забавную игру для всей семьи.</a:t>
            </a:r>
            <a:endParaRPr lang="ru-RU" b="1" dirty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11266" name="Picture 2" descr="http://900igr.net/up/datai/95828/0011-033-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-259899"/>
            <a:ext cx="4734589" cy="75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97964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438295"/>
            <a:ext cx="4253745" cy="569386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28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Превратите скучный рассказ о путях передачи коронавируса и способах профилактики в игру (</a:t>
            </a:r>
            <a:r>
              <a:rPr lang="ru-RU" sz="2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«Да»</a:t>
            </a:r>
            <a:r>
              <a:rPr lang="ru-RU" sz="28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, </a:t>
            </a:r>
            <a:r>
              <a:rPr lang="ru-RU" sz="2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«Нет»</a:t>
            </a:r>
            <a:r>
              <a:rPr lang="ru-RU" sz="28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, </a:t>
            </a:r>
            <a:r>
              <a:rPr lang="ru-RU" sz="28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«Не знаю»)</a:t>
            </a:r>
            <a:r>
              <a:rPr lang="ru-RU" sz="28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, где дети могут двигаться, радоваться успешным ответам и возможности общения с вами.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2301" name="Picture 13" descr="https://img1.picmix.com/output/stamp/normal/5/6/9/2/1082965_3eba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7731" y="-130941"/>
            <a:ext cx="4594502" cy="6045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https://unvegetariano.com/images/kids-playing-png-6.pn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625"/>
          <a:stretch/>
        </p:blipFill>
        <p:spPr bwMode="auto">
          <a:xfrm>
            <a:off x="5292080" y="1531938"/>
            <a:ext cx="3998899" cy="629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564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3933056"/>
            <a:ext cx="8440489" cy="267765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8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Сведите к минимуму просмотр, чтение или прослушивание новостей, которые могут вызвать тревогу и волнение у ваших детей. Объясните им, что вы сами дадите им достоверную информацию, которую возьмете из надежных источников.</a:t>
            </a:r>
            <a:endParaRPr lang="ru-RU" sz="28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13314" name="Picture 2" descr="https://kudago.com/media/images/event/31/07/31077bbb27f957ad872761eb9b08846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0"/>
            <a:ext cx="7376142" cy="4149080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92506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612775" y="3789040"/>
            <a:ext cx="8080449" cy="304698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Если возникли проблемы с членами семьи, обратитесь за информацией к сайту Минздрава России. Самую последнюю информацию о коронавирусной инфекции Вы также можете на сайте ВОЗ.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AutoShape 2" descr="https://tmk.tomsk.ru/files/coronavirus_info_1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https://tmk.tomsk.ru/files/coronavirus_info_1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4342" name="Picture 6" descr="https://media.informpskov.ru/content/2020/03/dF9PG1584189091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533"/>
          <a:stretch/>
        </p:blipFill>
        <p:spPr bwMode="auto">
          <a:xfrm>
            <a:off x="1473176" y="149518"/>
            <a:ext cx="6422201" cy="3628703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425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" name="AutoShape 2" descr="https://tmk.tomsk.ru/files/coronavirus_info_1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" name="AutoShape 4" descr="https://tmk.tomsk.ru/files/coronavirus_info_1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132260"/>
            <a:ext cx="8656513" cy="3785652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И еще полезная информация для родителей! 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Мануэла Молина, учитель и психолог из Колумбии, придумала и нарисовала интерактивный комикс для детей, чтобы поддержать и успокоить их.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Эти рисунки помогут родителям рассказать детям, что такое коронавирус, как он распространяется, как от него защищаться.</a:t>
            </a:r>
          </a:p>
          <a:p>
            <a:pPr algn="ctr"/>
            <a:endParaRPr lang="ru-RU" sz="2400" b="1" i="0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Делимся иллюстрациями на русском языке (</a:t>
            </a:r>
            <a: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книга, кстати, переведена уже на многие языки</a:t>
            </a:r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).</a:t>
            </a:r>
            <a:endParaRPr lang="ru-RU" sz="2400" b="1" i="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307973" y="4077072"/>
            <a:ext cx="86565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i="0" dirty="0" smtClean="0">
                <a:solidFill>
                  <a:srgbClr val="000000"/>
                </a:solidFill>
                <a:effectLst/>
                <a:latin typeface="Arial"/>
              </a:rPr>
              <a:t>Скачать книгу можно по ссылке: </a:t>
            </a:r>
            <a:r>
              <a:rPr lang="ru-RU" b="0" i="0" dirty="0" smtClean="0">
                <a:solidFill>
                  <a:srgbClr val="000000"/>
                </a:solidFill>
                <a:effectLst/>
                <a:latin typeface="Arial"/>
              </a:rPr>
              <a:t> </a:t>
            </a:r>
            <a:r>
              <a:rPr lang="ru-RU" b="0" i="0" u="sng" dirty="0" smtClean="0">
                <a:solidFill>
                  <a:srgbClr val="002060"/>
                </a:solidFill>
                <a:effectLst/>
                <a:latin typeface="Arial"/>
                <a:hlinkClick r:id="rId2"/>
              </a:rPr>
              <a:t>https://www.mindheart.co/descargables</a:t>
            </a:r>
            <a:r>
              <a:rPr lang="ru-RU" b="0" i="0" u="sng" dirty="0" smtClean="0">
                <a:solidFill>
                  <a:srgbClr val="002060"/>
                </a:solidFill>
                <a:effectLst/>
                <a:latin typeface="Arial"/>
              </a:rPr>
              <a:t>  </a:t>
            </a:r>
            <a:r>
              <a:rPr lang="ru-RU" b="1" i="0" dirty="0" smtClean="0">
                <a:effectLst/>
                <a:latin typeface="Arial"/>
              </a:rPr>
              <a:t>(скачивайте, находите ссылку «Русский», и вам представится эта книга на русском языке)</a:t>
            </a:r>
            <a:endParaRPr lang="ru-RU" b="1" dirty="0"/>
          </a:p>
        </p:txBody>
      </p:sp>
      <p:sp>
        <p:nvSpPr>
          <p:cNvPr id="17" name="Прямоугольник 16"/>
          <p:cNvSpPr/>
          <p:nvPr/>
        </p:nvSpPr>
        <p:spPr>
          <a:xfrm>
            <a:off x="307973" y="5229200"/>
            <a:ext cx="8656515" cy="1200329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Автор советует распечатать книгу, чтобы дети могли ее перелистывать, перечитывать и рисовать на ней.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16276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Как рассказать детям о коронавирусе 9 полезных картинок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569" y="107029"/>
            <a:ext cx="4104454" cy="65433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 descr="https://www.b17.ru/foto/uploaded/upl_1585727404_15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5171" y="107028"/>
            <a:ext cx="4104456" cy="6543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11273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www.b17.ru/foto/uploaded/upl_1585727424_15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574" y="116632"/>
            <a:ext cx="4144329" cy="66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www.b17.ru/foto/uploaded/upl_1585727438_15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2"/>
            <a:ext cx="4144329" cy="66069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2569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www.b17.ru/foto/uploaded/upl_1585727454_15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1709"/>
            <a:ext cx="4200401" cy="65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s://www.b17.ru/foto/uploaded/upl_1585727477_15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41708"/>
            <a:ext cx="4128599" cy="6581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81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www.b17.ru/foto/uploaded/upl_1585727491_15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16631"/>
            <a:ext cx="4176464" cy="6658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0" name="Picture 4" descr="https://www.b17.ru/foto/uploaded/upl_1585727505_15005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16631"/>
            <a:ext cx="4155894" cy="66253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09828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</a:schemeClr>
            </a:gs>
            <a:gs pos="84000">
              <a:schemeClr val="accent6">
                <a:lumMod val="40000"/>
                <a:lumOff val="60000"/>
              </a:schemeClr>
            </a:gs>
            <a:gs pos="10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83568" y="260648"/>
            <a:ext cx="7848872" cy="4031873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Уважаемые родители </a:t>
            </a:r>
          </a:p>
          <a:p>
            <a:pPr algn="ctr"/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(законные представители детей)!</a:t>
            </a:r>
          </a:p>
          <a:p>
            <a:pPr algn="ctr"/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В это кризисное время для поддержания психического здоровья и благополучия вас м ваших </a:t>
            </a:r>
            <a:r>
              <a:rPr lang="ru-RU" sz="3200" b="1" i="0" spc="50" dirty="0" err="1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детей,во</a:t>
            </a:r>
            <a:r>
              <a:rPr lang="ru-RU" sz="32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 время вспышки коронавирусной инфекции, мы  рекомендуем вам следующее:</a:t>
            </a:r>
            <a:endParaRPr lang="ru-RU" sz="32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s://24hitech.ru/wp-content/uploads/2020/03/7758e626c3bc20b399578435673e364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193704"/>
            <a:ext cx="4663329" cy="266429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7279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www.b17.ru/foto/uploaded/upl_1585727540_1500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88640"/>
            <a:ext cx="4065179" cy="6480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900igr.net/up/datai/95828/0011-033-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211960" y="-259899"/>
            <a:ext cx="4734589" cy="75807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05070" y="6040727"/>
            <a:ext cx="6140464" cy="646331"/>
          </a:xfrm>
          <a:prstGeom prst="rect">
            <a:avLst/>
          </a:prstGeom>
        </p:spPr>
        <p:txBody>
          <a:bodyPr wrap="non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36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Всем здоровья и любви!</a:t>
            </a:r>
            <a:r>
              <a:rPr lang="ru-RU" b="1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 </a:t>
            </a:r>
            <a:endParaRPr lang="ru-RU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318845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2" name="AutoShape 6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374775" y="1074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3" name="AutoShape 8" descr="https://inva.kz/wp-content/uploads/2019/06/5cd3271db37649d4b4dd99623cfb2adc.jpg"/>
          <p:cNvSpPr>
            <a:spLocks noChangeAspect="1" noChangeArrowheads="1"/>
          </p:cNvSpPr>
          <p:nvPr/>
        </p:nvSpPr>
        <p:spPr bwMode="auto">
          <a:xfrm>
            <a:off x="1527175" y="1227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4" name="AutoShape 2" descr="https://tmk.tomsk.ru/files/coronavirus_info_1.jpg"/>
          <p:cNvSpPr>
            <a:spLocks noChangeAspect="1" noChangeArrowheads="1"/>
          </p:cNvSpPr>
          <p:nvPr/>
        </p:nvSpPr>
        <p:spPr bwMode="auto">
          <a:xfrm>
            <a:off x="1679575" y="1379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15" name="AutoShape 4" descr="https://tmk.tomsk.ru/files/coronavirus_info_1.jpg"/>
          <p:cNvSpPr>
            <a:spLocks noChangeAspect="1" noChangeArrowheads="1"/>
          </p:cNvSpPr>
          <p:nvPr/>
        </p:nvSpPr>
        <p:spPr bwMode="auto">
          <a:xfrm>
            <a:off x="1831975" y="1531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07976" y="225376"/>
            <a:ext cx="8584504" cy="415498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Насколько 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отношение родителей к происходящему влияет на детей и их тревожность. </a:t>
            </a:r>
            <a:endParaRPr lang="ru-RU" sz="2400" b="1" spc="50" dirty="0" smtClean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Уважаемые родители!</a:t>
            </a:r>
          </a:p>
          <a:p>
            <a:pPr algn="ctr"/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Не </a:t>
            </a:r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стоит отрицать опасность, потому что о ней все равно говорят. Но и преувеличивать значение происходящего не стоит, впадая в панику. Соблюдайте меры предосторожности, рекомендуемые медицинскими работниками. Объясняйте детям, что происходит и как избежать рисков.</a:t>
            </a:r>
          </a:p>
          <a:p>
            <a:pPr algn="ctr"/>
            <a:r>
              <a:rPr lang="ru-RU" sz="2400" b="1" spc="50" dirty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Будьте собраны – вы знаете, что надо делать!</a:t>
            </a:r>
            <a:endParaRPr lang="ru-RU" sz="2400" b="1" i="0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Arial"/>
            </a:endParaRPr>
          </a:p>
        </p:txBody>
      </p:sp>
      <p:pic>
        <p:nvPicPr>
          <p:cNvPr id="1028" name="Picture 4" descr="https://img1.liveinternet.ru/images/attach/c/8/99/90/99090007_3233534_7438525a1e28b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5681" y="3460933"/>
            <a:ext cx="5454625" cy="36364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AutoShape 6" descr="https://flowerillust.com/img/flower/flower1731.jpg"/>
          <p:cNvSpPr>
            <a:spLocks noChangeAspect="1" noChangeArrowheads="1"/>
          </p:cNvSpPr>
          <p:nvPr/>
        </p:nvSpPr>
        <p:spPr bwMode="auto">
          <a:xfrm>
            <a:off x="1984375" y="1684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" name="AutoShape 8" descr="https://flowerillust.com/img/flower/flower1731.jpg"/>
          <p:cNvSpPr>
            <a:spLocks noChangeAspect="1" noChangeArrowheads="1"/>
          </p:cNvSpPr>
          <p:nvPr/>
        </p:nvSpPr>
        <p:spPr bwMode="auto">
          <a:xfrm>
            <a:off x="2136775" y="1836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4" name="Picture 10" descr="https://i.io.ua/img_su/large/0245/58/02455885_n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508104" y="4143136"/>
            <a:ext cx="2822373" cy="2272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84648" y="4221088"/>
            <a:ext cx="2822575" cy="2268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13047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avatars.mds.yandex.net/get-pdb/1386033/8e0d3e33-fac5-442b-88d4-71fd5111f698/s1200?webp=fals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4705" y="7937"/>
            <a:ext cx="5918570" cy="3801616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avatars.mds.yandex.net/get-zen_doc/901899/pub_5c1fe3d621e34c00a9d6ceef_5c1fe645e2cf3a00aa35db41/scale_120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8972" y="-5003"/>
            <a:ext cx="1586373" cy="1194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84" name="Picture 12" descr="https://avatars.mds.yandex.net/get-pdb/1953171/935254e2-a2c6-43dc-a6c5-5effebfb7351/s120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570" y="312738"/>
            <a:ext cx="1291433" cy="778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://ruzacbs.ru/sites/default/files/inline/images/kisspng-world-car-wandinuo-capitalism-production-international-chess-5a6e3d05ae1a53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37258" y="2009759"/>
            <a:ext cx="2598087" cy="1847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90" name="Picture 18" descr="https://i.pinimg.com/originals/51/0e/fe/510efe880044d47bb9e6551a26fd323f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4457" y="2599095"/>
            <a:ext cx="1360496" cy="12581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96" name="Picture 24" descr="https://drugsporta.ru/image/cache/prime_sport/d6b748c3ffddce7d074b00c500a36167-1000x10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775" y="1024005"/>
            <a:ext cx="1575090" cy="15750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827584" y="3450821"/>
            <a:ext cx="8064896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Поддерживайте привычный ритм жизни семьи, насколько это возможно, или создавайте новые семейные традиции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(</a:t>
            </a:r>
            <a:r>
              <a:rPr lang="ru-RU" sz="20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игры, особенно если дети должны оставаться дома</a:t>
            </a:r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).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Обеспечьте вовлечение детей в соответствующие возрасту домашние мероприятия, включая мероприятия по их обучению. Старайтесь максимально использовать игровые формы.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607813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0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098" name="Picture 2" descr="https://static.tildacdn.com/tild6530-3432-4161-b531-383566633338/photo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846" y="33156"/>
            <a:ext cx="5696235" cy="37974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4106" name="Picture 10" descr="https://thumbs.dreamstime.com/b/%D1%82%D0%B5%D0%BB%D0%B5%D1%84%D0%BE%D0%BD-%D1%80%D0%B5%D0%B1%D0%B5%D0%BD%D0%BA%D0%B0-1186982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70967"/>
            <a:ext cx="2354993" cy="3532490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60375" y="3467539"/>
            <a:ext cx="8504113" cy="341632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Насколько это возможно, поощряйте детей продолжать играть и общаться со своими сверстниками. 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При этом возможно обсуждать такие контакты, как регулярные телефонные звонки, или видео-вызовы, другие соответствующие возрасту коммуникации </a:t>
            </a:r>
            <a:r>
              <a:rPr lang="ru-RU" sz="2400" b="1" i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(например, социальные сети в зависимости от возраста ребенка)</a:t>
            </a:r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 с ограничением времени.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05478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78631" y="312737"/>
            <a:ext cx="4572000" cy="6370975"/>
          </a:xfrm>
          <a:prstGeom prst="rect">
            <a:avLst/>
          </a:prstGeom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b="1" i="0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 </a:t>
            </a:r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Помогите детям найти открытые способы выражения таких чувств, как страх и печаль. 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У каждого ребенка есть свой способ выражения эмоций. </a:t>
            </a:r>
          </a:p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Иногда участие в творческой деятельности, такой как игра, или рисование, может облегчить этот процесс. Дети чувствуют облегчение, если они могут выразить и передать свои чувства в безопасной и благоприятной среде.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122" name="Picture 2" descr="https://st2.depositphotos.com/1028581/7348/i/950/depositphotos_73483999-stock-photo-the-word-family-written-in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0631" y="7937"/>
            <a:ext cx="4215009" cy="356813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s://image.freepik.com/free-photo/_156881-9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384029"/>
            <a:ext cx="2972922" cy="4454634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4119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07975" y="4141973"/>
            <a:ext cx="8504113" cy="2554545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0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Во время стресса и кризиса дети обычно больше стремятся к общению с родителями. </a:t>
            </a:r>
          </a:p>
          <a:p>
            <a:pPr algn="ctr"/>
            <a:r>
              <a:rPr lang="ru-RU" sz="20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Обсудите COVID-19 с вашими детьми, используя возрастной подход. Если у ваших детей есть проблемы, то совместное решение этих проблем может облегчить их беспокойство. Дети будут наблюдать за поведением и эмоциями взрослых, чтобы получить подсказки о том, как управлять своими собственными эмоциями в трудный для них период.</a:t>
            </a:r>
            <a:endParaRPr lang="ru-RU" sz="20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6146" name="Picture 2" descr="http://i1.ytimg.com/vi/rqtS0reIhjA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4269" y="0"/>
            <a:ext cx="7349394" cy="413403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257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307975" y="4134035"/>
            <a:ext cx="8584505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Дети могут реагировать на стресс по-разному, например, быть более цепкими, тревожными, замкнутыми, злыми или возбужденными, и т. д. Реагируйте на реакцию вашего ребенка с пониманием, прислушивайтесь к тому, что его волнует, окружите его любовью и вниманием.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7170" name="Picture 2" descr="C:\Users\1\Pictures\Для презентации\coronavirus-4991979_192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-37525"/>
            <a:ext cx="6667801" cy="444640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4" name="Picture 6" descr="https://avatars.mds.yandex.net/get-zen_doc/1590219/pub_5d9cebcc1d656a00ad1ffa2e_5d9cec25ddfef600b0324a7d/scale_1200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5548"/>
          <a:stretch/>
        </p:blipFill>
        <p:spPr bwMode="auto">
          <a:xfrm>
            <a:off x="1499656" y="1213758"/>
            <a:ext cx="3343134" cy="2974841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7178" name="Picture 10" descr="http://www.antiflu.ru/wp-content/uploads/2018/07/maska-1024x760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198" b="18265"/>
          <a:stretch/>
        </p:blipFill>
        <p:spPr bwMode="auto">
          <a:xfrm flipH="1">
            <a:off x="-204782" y="-19412"/>
            <a:ext cx="2562808" cy="294435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1692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155575" y="4293096"/>
            <a:ext cx="8656513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Объясните детям, что вирус не является фактором этнической или национальной принадлежности, чтобы не провоцировать неприязнь к сверстникам, взрослым людям иной национальности. </a:t>
            </a:r>
            <a:r>
              <a:rPr lang="ru-RU" sz="2400" b="1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Лучше</a:t>
            </a:r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 воспитывать в них чуткость и сострадание к беде тех, кто пострадал от вируса.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8194" name="Picture 2" descr="https://klub-drug.ru/wp-content/uploads/2020/05/0e391e6b96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8946" y="147017"/>
            <a:ext cx="7143750" cy="423862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s://medialeaks.ru/wp-content/uploads/2020/03/FB-Valera-10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431" r="21288"/>
          <a:stretch/>
        </p:blipFill>
        <p:spPr bwMode="auto">
          <a:xfrm>
            <a:off x="22931" y="1794587"/>
            <a:ext cx="2398888" cy="2355725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https://static3.depositphotos.com/1003953/193/i/950/depositphotos_1933800-stock-photo-child-in-a-mask-against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504"/>
          <a:stretch/>
        </p:blipFill>
        <p:spPr bwMode="auto">
          <a:xfrm>
            <a:off x="155575" y="-108124"/>
            <a:ext cx="2432576" cy="2060923"/>
          </a:xfrm>
          <a:prstGeom prst="rect">
            <a:avLst/>
          </a:prstGeom>
          <a:noFill/>
          <a:effectLst>
            <a:softEdge rad="317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2178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40000"/>
                <a:satMod val="350000"/>
                <a:alpha val="0"/>
                <a:lumMod val="0"/>
              </a:schemeClr>
            </a:gs>
            <a:gs pos="79000">
              <a:schemeClr val="accent6">
                <a:lumMod val="40000"/>
                <a:lumOff val="60000"/>
              </a:schemeClr>
            </a:gs>
            <a:gs pos="20000">
              <a:schemeClr val="bg2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utoShape 8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" name="AutoShape 10" descr="https://upload.wikimedia.org/wikipedia/commons/thumb/3/36/Two_red_dice_01.svg/1200px-Two_red_dice_01.svg.png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6" name="AutoShape 16" descr="https://previews.3dmdb.com/4441324_preview.jpg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" name="AutoShape 4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" name="AutoShape 6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9" name="AutoShape 8" descr="https://bgcmorgan.org/wp-content/uploads/2017/08/contact-us.jpeg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" name="AutoShape 4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069975" y="769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1" name="AutoShape 8" descr="https://alegria-medicine.com/wp-content/uploads/2020/03/koronavirus.jpg"/>
          <p:cNvSpPr>
            <a:spLocks noChangeAspect="1" noChangeArrowheads="1"/>
          </p:cNvSpPr>
          <p:nvPr/>
        </p:nvSpPr>
        <p:spPr bwMode="auto">
          <a:xfrm>
            <a:off x="1222375" y="922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460375" y="4437112"/>
            <a:ext cx="8268146" cy="2308324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2400" b="1" i="0" spc="50" dirty="0" smtClean="0">
                <a:ln w="11430"/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Arial"/>
              </a:rPr>
              <a:t>В простой доступной форме предоставьте детям факты о том, что произошло, объясните, что происходит сейчас, и дайте им четкую информацию о том, как снизить риск заражения этой болезнью, словами, которые они могут понять в зависимости от своего возраста.</a:t>
            </a:r>
            <a:endParaRPr lang="ru-RU" sz="2400" b="1" spc="50" dirty="0">
              <a:ln w="11430"/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9218" name="Picture 2" descr="https://i.ytimg.com/vi/UeOGT0bXKjU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575" y="7937"/>
            <a:ext cx="7874088" cy="4429175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4857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птека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100000"/>
              </a:schemeClr>
            </a:gs>
            <a:gs pos="68000">
              <a:schemeClr val="phClr">
                <a:tint val="77000"/>
                <a:satMod val="100000"/>
              </a:schemeClr>
            </a:gs>
            <a:gs pos="81000">
              <a:schemeClr val="phClr">
                <a:tint val="79000"/>
                <a:satMod val="100000"/>
              </a:schemeClr>
            </a:gs>
            <a:gs pos="86000">
              <a:schemeClr val="phClr">
                <a:tint val="73000"/>
                <a:satMod val="100000"/>
              </a:schemeClr>
            </a:gs>
            <a:gs pos="100000">
              <a:schemeClr val="phClr">
                <a:tint val="35000"/>
                <a:sat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3000"/>
                <a:shade val="100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tint val="100000"/>
                <a:shade val="57000"/>
                <a:satMod val="120000"/>
              </a:schemeClr>
            </a:gs>
            <a:gs pos="80000">
              <a:schemeClr val="phClr">
                <a:tint val="100000"/>
                <a:shade val="56000"/>
                <a:satMod val="145000"/>
              </a:schemeClr>
            </a:gs>
            <a:gs pos="88000">
              <a:schemeClr val="phClr">
                <a:tint val="100000"/>
                <a:shade val="63000"/>
                <a:satMod val="160000"/>
              </a:schemeClr>
            </a:gs>
            <a:gs pos="100000">
              <a:schemeClr val="phClr">
                <a:tint val="99000"/>
                <a:shade val="100000"/>
                <a:satMod val="155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glow" dir="tl">
              <a:rot lat="0" lon="0" rev="1800000"/>
            </a:lightRig>
          </a:scene3d>
          <a:sp3d contourW="10160" prstMaterial="dkEdge">
            <a:bevelT w="0" h="0" prst="angle"/>
            <a:contourClr>
              <a:schemeClr val="phClr">
                <a:shade val="30000"/>
                <a:satMod val="150000"/>
              </a:schemeClr>
            </a:contourClr>
          </a:sp3d>
        </a:effectStyle>
        <a:effectStyle>
          <a:effectLst>
            <a:glow rad="50800">
              <a:schemeClr val="phClr">
                <a:tint val="68000"/>
                <a:shade val="93000"/>
                <a:alpha val="37000"/>
                <a:satMod val="250000"/>
              </a:schemeClr>
            </a:glow>
          </a:effectLst>
          <a:scene3d>
            <a:camera prst="orthographicFront">
              <a:rot lat="0" lon="0" rev="0"/>
            </a:camera>
            <a:lightRig rig="glow" dir="t">
              <a:rot lat="0" lon="0" rev="1800000"/>
            </a:lightRig>
          </a:scene3d>
          <a:sp3d contourW="10160" prstMaterial="dkEdge">
            <a:bevelT w="20320" h="19050" prst="angle"/>
            <a:contourClr>
              <a:schemeClr val="phClr">
                <a:shade val="3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263</TotalTime>
  <Words>663</Words>
  <Application>Microsoft Office PowerPoint</Application>
  <PresentationFormat>Экран (4:3)</PresentationFormat>
  <Paragraphs>47</Paragraphs>
  <Slides>21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3" baseType="lpstr">
      <vt:lpstr>Тема Office</vt:lpstr>
      <vt:lpstr>1_Тема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1</dc:creator>
  <cp:lastModifiedBy>Дом</cp:lastModifiedBy>
  <cp:revision>23</cp:revision>
  <dcterms:created xsi:type="dcterms:W3CDTF">2020-06-02T07:12:36Z</dcterms:created>
  <dcterms:modified xsi:type="dcterms:W3CDTF">2020-06-18T12:56:45Z</dcterms:modified>
</cp:coreProperties>
</file>